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embeddedFontLst>
    <p:embeddedFont>
      <p:font typeface="Questrial" panose="020B0604020202020204" charset="0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Tahoma" panose="020B0604030504040204" pitchFamily="34" charset="0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hape 13" descr="Droplets-HD-Title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1751011" y="1300784"/>
            <a:ext cx="8689975" cy="25092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4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1751011" y="3886200"/>
            <a:ext cx="8689975" cy="1371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2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913794" y="4289373"/>
            <a:ext cx="10364431" cy="8116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idx="2"/>
          </p:nvPr>
        </p:nvSpPr>
        <p:spPr>
          <a:xfrm>
            <a:off x="1184744" y="698260"/>
            <a:ext cx="9822531" cy="3214136"/>
          </a:xfrm>
          <a:prstGeom prst="roundRect">
            <a:avLst>
              <a:gd name="adj" fmla="val 4944"/>
            </a:avLst>
          </a:prstGeom>
          <a:noFill/>
          <a:ln w="82550" cap="sq" cmpd="sng">
            <a:solidFill>
              <a:srgbClr val="CBD7E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913774" y="5108728"/>
            <a:ext cx="10364451" cy="6824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913774" y="609599"/>
            <a:ext cx="10364451" cy="34272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913775" y="4204821"/>
            <a:ext cx="10364451" cy="15863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2" cy="29929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720643" y="3610032"/>
            <a:ext cx="8752299" cy="5947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913774" y="4372796"/>
            <a:ext cx="10364451" cy="1421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1001487" y="754166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“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10557557" y="2993577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913775" y="2138721"/>
            <a:ext cx="10364451" cy="2511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913775" y="4662335"/>
            <a:ext cx="10364451" cy="1140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913774" y="609600"/>
            <a:ext cx="10364451" cy="16050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3298975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85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913774" y="2943355"/>
            <a:ext cx="3298975" cy="28478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3"/>
          </p:nvPr>
        </p:nvSpPr>
        <p:spPr>
          <a:xfrm>
            <a:off x="4452389" y="2367092"/>
            <a:ext cx="3291521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85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4"/>
          </p:nvPr>
        </p:nvSpPr>
        <p:spPr>
          <a:xfrm>
            <a:off x="4441348" y="2943355"/>
            <a:ext cx="3303351" cy="28478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5"/>
          </p:nvPr>
        </p:nvSpPr>
        <p:spPr>
          <a:xfrm>
            <a:off x="7973297" y="2367092"/>
            <a:ext cx="3304927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85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6"/>
          </p:nvPr>
        </p:nvSpPr>
        <p:spPr>
          <a:xfrm>
            <a:off x="7973297" y="2943355"/>
            <a:ext cx="3304927" cy="28478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Picture Column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913774" y="610772"/>
            <a:ext cx="10364451" cy="1603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913774" y="4204819"/>
            <a:ext cx="3296409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85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pic" idx="2"/>
          </p:nvPr>
        </p:nvSpPr>
        <p:spPr>
          <a:xfrm>
            <a:off x="913774" y="2367092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 cmpd="sng">
            <a:solidFill>
              <a:srgbClr val="CBD7E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3"/>
          </p:nvPr>
        </p:nvSpPr>
        <p:spPr>
          <a:xfrm>
            <a:off x="913774" y="4781082"/>
            <a:ext cx="3296409" cy="10101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4"/>
          </p:nvPr>
        </p:nvSpPr>
        <p:spPr>
          <a:xfrm>
            <a:off x="4442758" y="4204819"/>
            <a:ext cx="3301827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85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pic" idx="5"/>
          </p:nvPr>
        </p:nvSpPr>
        <p:spPr>
          <a:xfrm>
            <a:off x="4441348" y="2367092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CBD7E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6"/>
          </p:nvPr>
        </p:nvSpPr>
        <p:spPr>
          <a:xfrm>
            <a:off x="4441348" y="4781080"/>
            <a:ext cx="3303352" cy="1010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7"/>
          </p:nvPr>
        </p:nvSpPr>
        <p:spPr>
          <a:xfrm>
            <a:off x="7973297" y="4204819"/>
            <a:ext cx="3300680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85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pic" idx="8"/>
          </p:nvPr>
        </p:nvSpPr>
        <p:spPr>
          <a:xfrm>
            <a:off x="7973297" y="2367092"/>
            <a:ext cx="3304927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CBD7E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9"/>
          </p:nvPr>
        </p:nvSpPr>
        <p:spPr>
          <a:xfrm>
            <a:off x="7973172" y="4781078"/>
            <a:ext cx="3305052" cy="10101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 rot="5400000">
            <a:off x="4383947" y="-1103079"/>
            <a:ext cx="3424106" cy="103644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 rot="5400000">
            <a:off x="7410763" y="1923737"/>
            <a:ext cx="5181599" cy="25533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 rot="5400000">
            <a:off x="2152337" y="-628961"/>
            <a:ext cx="5181599" cy="76587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hape 20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913774" y="2367091"/>
            <a:ext cx="10363826" cy="34241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27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Shape 32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913774" y="828562"/>
            <a:ext cx="10351751" cy="27368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4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913774" y="3657457"/>
            <a:ext cx="10351751" cy="13681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Shape 39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913774" y="2367091"/>
            <a:ext cx="5106026" cy="34241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6172200" y="2367091"/>
            <a:ext cx="5105399" cy="34241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Shape 47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1146328" y="2371017"/>
            <a:ext cx="4873474" cy="6799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913774" y="3051011"/>
            <a:ext cx="5106026" cy="27401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3"/>
          </p:nvPr>
        </p:nvSpPr>
        <p:spPr>
          <a:xfrm>
            <a:off x="6396423" y="2371017"/>
            <a:ext cx="4881803" cy="6799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4"/>
          </p:nvPr>
        </p:nvSpPr>
        <p:spPr>
          <a:xfrm>
            <a:off x="6172200" y="3051011"/>
            <a:ext cx="5105401" cy="27401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Shape 57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Shape 63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913775" y="609600"/>
            <a:ext cx="3935687" cy="20232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5078062" y="609600"/>
            <a:ext cx="6200162" cy="518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913774" y="2632851"/>
            <a:ext cx="3935688" cy="31583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913774" y="609600"/>
            <a:ext cx="5934968" cy="20232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idx="2"/>
          </p:nvPr>
        </p:nvSpPr>
        <p:spPr>
          <a:xfrm>
            <a:off x="7424803" y="609600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 cmpd="sng">
            <a:solidFill>
              <a:srgbClr val="CBD7E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913794" y="2632851"/>
            <a:ext cx="5934948" cy="31583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AC7EE"/>
            </a:gs>
            <a:gs pos="100000">
              <a:srgbClr val="87ABDA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 descr="\\DROBO-FS\QuickDrops\JB\PPTX NG\Droplets\LightingOverlay.png"/>
          <p:cNvPicPr preferRelativeResize="0"/>
          <p:nvPr/>
        </p:nvPicPr>
        <p:blipFill rotWithShape="1">
          <a:blip r:embed="rId19">
            <a:alphaModFix amt="80000"/>
          </a:blip>
          <a:srcRect/>
          <a:stretch/>
        </p:blipFill>
        <p:spPr>
          <a:xfrm>
            <a:off x="0" y="0"/>
            <a:ext cx="121920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913775" y="2367092"/>
            <a:ext cx="10364451" cy="34241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ctrTitle"/>
          </p:nvPr>
        </p:nvSpPr>
        <p:spPr>
          <a:xfrm>
            <a:off x="1751011" y="1300784"/>
            <a:ext cx="8689975" cy="2509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CHAPTER 10 CELL GROWTH AND DIVISION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subTitle" idx="1"/>
          </p:nvPr>
        </p:nvSpPr>
        <p:spPr>
          <a:xfrm>
            <a:off x="1751011" y="3886200"/>
            <a:ext cx="8689975" cy="13715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rPr>
              <a:t>GROWTH, DEVELOPMENT, AND REPRODUCTION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CHROMOSOMES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913774" y="2367091"/>
            <a:ext cx="10363826" cy="342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DNA MOLECULES ARE PACKAGED INTO </a:t>
            </a:r>
            <a:r>
              <a:rPr lang="en-US" sz="24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CHROMOSOMES</a:t>
            </a: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. </a:t>
            </a:r>
          </a:p>
          <a:p>
            <a:pPr marL="6858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EVERY EUKARYOTIC SPECIES HAS A CHARACTERISTIC NUMBER OF CHROMOSOMES IN THE NUCLEUS.</a:t>
            </a:r>
          </a:p>
          <a:p>
            <a:pPr marL="11430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HUMAN </a:t>
            </a:r>
            <a:r>
              <a:rPr lang="en-US"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SOMATIC</a:t>
            </a:r>
            <a:r>
              <a:rPr lang="en-US"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CELLS</a:t>
            </a:r>
            <a:r>
              <a:rPr lang="en-US"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(BODY CELLS) HAVE 46 CHROMOSOMES.</a:t>
            </a:r>
          </a:p>
          <a:p>
            <a:pPr marL="11430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HUMAN </a:t>
            </a:r>
            <a:r>
              <a:rPr lang="en-US"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GAMETES</a:t>
            </a:r>
            <a:r>
              <a:rPr lang="en-US"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br>
              <a:rPr lang="en-US"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(SPERM OR EGGS) </a:t>
            </a:r>
            <a:br>
              <a:rPr lang="en-US"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HAVE 23 CHROMOSOMES, </a:t>
            </a:r>
            <a:br>
              <a:rPr lang="en-US"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HALF THE NUMBER IN </a:t>
            </a:r>
            <a:br>
              <a:rPr lang="en-US"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 SOMATIC CELL. 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0086" y="3954398"/>
            <a:ext cx="3426264" cy="243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1194816" y="975359"/>
            <a:ext cx="7949184" cy="6232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Chromosomes</a:t>
            </a:r>
            <a:r>
              <a:rPr lang="en-US" sz="2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“colored body” – contain the genetic code for inherited traits that is passed onto the next generation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-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contain DNA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- the cells of every organism contain a specific # of chromosomes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- Ex: human cells – 46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dog cells – 78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- made up of chromatin – between cell divisions this forms, condenses, and dispersed regions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- composed of DNA and protein</a:t>
            </a:r>
          </a:p>
          <a:p>
            <a:pPr marL="0" marR="0" lvl="0" indent="0" algn="l" rtl="0">
              <a:spcBef>
                <a:spcPts val="640"/>
              </a:spcBef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DNA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913774" y="2367091"/>
            <a:ext cx="10363826" cy="342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Pct val="96875"/>
              <a:buFont typeface="Arial"/>
              <a:buChar char="•"/>
            </a:pPr>
            <a:r>
              <a:rPr lang="en-US" sz="15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EACH EUKARYOTIC CHROMOSOME CONSISTS OF A LONG, </a:t>
            </a:r>
            <a:r>
              <a:rPr lang="en-US" sz="155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LINEAR DNA MOLECULE</a:t>
            </a:r>
            <a:r>
              <a:rPr lang="en-US" sz="15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9933"/>
              </a:buClr>
              <a:buSzPct val="96875"/>
              <a:buFont typeface="Arial"/>
              <a:buChar char="•"/>
            </a:pPr>
            <a:r>
              <a:rPr lang="en-US" sz="15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EACH CHROMOSOME HAS </a:t>
            </a:r>
            <a:r>
              <a:rPr lang="en-US" sz="155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HUNDREDS OR THOUSANDS OF GENES</a:t>
            </a:r>
            <a:r>
              <a:rPr lang="en-US" sz="15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, THE UNITS THAT SPECIFY AN ORGANISM’S INHERITED TRAITS.</a:t>
            </a: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9933"/>
              </a:buClr>
              <a:buSzPct val="96875"/>
              <a:buFont typeface="Arial"/>
              <a:buChar char="•"/>
            </a:pPr>
            <a:r>
              <a:rPr lang="en-US" sz="15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ASSOCIATED WITH DNA ARE </a:t>
            </a:r>
            <a:r>
              <a:rPr lang="en-US" sz="155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PROTEINS</a:t>
            </a:r>
            <a:r>
              <a:rPr lang="en-US" sz="15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THAT MAINTAIN ITS STRUCTURE AND HELP CONTROL GENE ACTIVITY.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In 1973 Olins and Woodcock discovered that chromosomes DNA was coiled around proteins called</a:t>
            </a:r>
            <a:r>
              <a:rPr lang="en-US" sz="2015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histones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DNA and histone molecules formed beadlike structures called </a:t>
            </a:r>
            <a:r>
              <a:rPr lang="en-US" sz="2015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nucleosomes</a:t>
            </a:r>
            <a:r>
              <a:rPr lang="en-US" sz="20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which forms a thick fiber which is short due to loops and coils which in turn is a chromosome</a:t>
            </a: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9933"/>
              </a:buClr>
              <a:buSzPct val="100749"/>
              <a:buFont typeface="Arial"/>
              <a:buNone/>
            </a:pPr>
            <a:endParaRPr sz="2015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9933"/>
              </a:buClr>
              <a:buSzPct val="96875"/>
              <a:buFont typeface="Arial"/>
              <a:buChar char="•"/>
            </a:pPr>
            <a:r>
              <a:rPr lang="en-US" sz="15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THIS DNA-PROTEIN COMPLEX, </a:t>
            </a:r>
            <a:r>
              <a:rPr lang="en-US" sz="155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CHROMATIN,</a:t>
            </a:r>
            <a:r>
              <a:rPr lang="en-US" sz="15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IS ORGANIZED INTO A LONG THIN FIBER.</a:t>
            </a: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9933"/>
              </a:buClr>
              <a:buSzPct val="96875"/>
              <a:buFont typeface="Arial"/>
              <a:buChar char="•"/>
            </a:pPr>
            <a:r>
              <a:rPr lang="en-US" sz="15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AFTER THE DNA DUPLICATION, </a:t>
            </a:r>
            <a:r>
              <a:rPr lang="en-US" sz="155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CHROMATIN CONDENSES</a:t>
            </a:r>
            <a:r>
              <a:rPr lang="en-US" sz="15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, COILING AND FOLDING TO MAKE A SMALLER PACKAGE. </a:t>
            </a: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6875"/>
              <a:buFont typeface="Arial"/>
              <a:buNone/>
            </a:pPr>
            <a:endParaRPr sz="155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SzPct val="96875"/>
              <a:buFont typeface="Arial"/>
              <a:buNone/>
            </a:pPr>
            <a:endParaRPr sz="155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CELL DIVISION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913774" y="2367091"/>
            <a:ext cx="10363826" cy="342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EACH DUPLICATED CHROMOSOME CONSISTS OF TWO</a:t>
            </a:r>
            <a:r>
              <a:rPr lang="en-US"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SISTER CHROMATIDS</a:t>
            </a: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SISTER CHROMATIDS ATTACHED TO EACH OTHER AT THE CENTROMERE.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SISTER CHROMATIDS PULLED APART – ONE INTO EACH NEW CELL.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CYTOKINESIS ( DUPLICATION OF CYTOPLASM) USUALLY FOLLOWS.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NEW CELL = GENETIC EQUIVALENT OF PARENT.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 b="2999"/>
          <a:stretch/>
        </p:blipFill>
        <p:spPr>
          <a:xfrm>
            <a:off x="9851695" y="2743200"/>
            <a:ext cx="30306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CELL DIVISION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913774" y="2367091"/>
            <a:ext cx="10363826" cy="342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EACH OF US INHERITED 23 CHROMOSOMES FROM EACH PARENT: ONE SET IN AN </a:t>
            </a:r>
            <a:r>
              <a:rPr lang="en-US"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EGG</a:t>
            </a: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AND ONE SET IN </a:t>
            </a:r>
            <a:r>
              <a:rPr lang="en-US"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SPERM</a:t>
            </a: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 FERTILIZED EGG OR ZYGOTE UNDERWENT TRILLIONS OF CYCLES OF MITOSIS AND CYTOKINESIS TO PRODUCE A FULLY DEVELOPED MULTICELLULAR HUMAN.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THESE PROCESSES CONTINUE EVERY DAY TO REPLACE DEAD AND DAMAGED CELL.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buClr>
                <a:srgbClr val="339933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ESSENTIALLY, THESE PROCESSES PRODUCE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CLONES </a:t>
            </a: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CELLS WITH THE SAME GENETIC INFORMATION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FERTILIZATION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913774" y="2367091"/>
            <a:ext cx="10363826" cy="342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 CONTRAST, GAMETES (EGGS OR SPERM) ARE PRODUCED ONLY IN </a:t>
            </a:r>
            <a:r>
              <a:rPr lang="en-US" sz="2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GONADS (OVARIES OR TESTES).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 THE GONADS, CELLS UNDERGO A VARIATION OF CELL DIVISION, </a:t>
            </a:r>
            <a:r>
              <a:rPr lang="en-US" sz="2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MEIOSIS</a:t>
            </a: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, WHICH YIELDS FOUR DAUGHTER CELLS, EACH WITH HALF THE CHROMOSOMES OF THE PARENT.</a:t>
            </a:r>
          </a:p>
          <a:p>
            <a:pPr marL="685800" marR="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 HUMANS, MEIOSIS REDUCES THE NUMBER OF CHROMOSOMES FROM </a:t>
            </a:r>
            <a:r>
              <a:rPr lang="en-US" sz="24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46 TO 23.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FERTILIZATION </a:t>
            </a: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FUSES TWO GAMETES TOGETHER AND DOUBLES THE NUMBER OF CHROMOSOMES TO 46 AGAIN.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ctrTitle"/>
          </p:nvPr>
        </p:nvSpPr>
        <p:spPr>
          <a:xfrm>
            <a:off x="1751011" y="1300784"/>
            <a:ext cx="8689975" cy="2509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MITOSIS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subTitle" idx="1"/>
          </p:nvPr>
        </p:nvSpPr>
        <p:spPr>
          <a:xfrm>
            <a:off x="1751011" y="3886200"/>
            <a:ext cx="8689975" cy="13715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rPr>
              <a:t>THE MITOTIC CELL CYCLE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rgbClr val="7F7F7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CELL CYCLE</a:t>
            </a:r>
          </a:p>
        </p:txBody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913774" y="2367091"/>
            <a:ext cx="10363826" cy="342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 WELL-ORDERED SEQUENCE OF EVENTS – CELL DUPLICATES ITS CONTENTS, THEN DIVIDES IN TWO.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MITOSIS ALTERNATES WITH INTERPHASE .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Tahoma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 M PHASE INCLUDES MITOSIS AND CYTOKINESIS.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Tahoma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INTERPHASE ACCOUNTS </a:t>
            </a:r>
            <a:b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FOR 90% OF THE CELL </a:t>
            </a:r>
            <a:b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CYCLE.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55" name="Shape 255"/>
          <p:cNvPicPr preferRelativeResize="0"/>
          <p:nvPr/>
        </p:nvPicPr>
        <p:blipFill rotWithShape="1">
          <a:blip r:embed="rId3">
            <a:alphaModFix/>
          </a:blip>
          <a:srcRect b="2963"/>
          <a:stretch/>
        </p:blipFill>
        <p:spPr>
          <a:xfrm>
            <a:off x="7965840" y="4255422"/>
            <a:ext cx="4038600" cy="293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INTERPHASE</a:t>
            </a:r>
          </a:p>
        </p:txBody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913774" y="2367091"/>
            <a:ext cx="10363826" cy="342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DURING INTERPHASE THE </a:t>
            </a:r>
            <a:r>
              <a:rPr lang="en-US" sz="2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CELL GROWS</a:t>
            </a: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BY PRODUCING PROTEINS AND CYTOPLASMIC ORGANELLES, </a:t>
            </a:r>
            <a:r>
              <a:rPr lang="en-US" sz="2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COPIES ITS CHROMOSOMES</a:t>
            </a: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, AND </a:t>
            </a:r>
            <a:r>
              <a:rPr lang="en-US" sz="2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PREPARES FOR CELL DIVISION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INTERPHASE</a:t>
            </a:r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914400" y="1696532"/>
            <a:ext cx="10363826" cy="4813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Pct val="99166"/>
              <a:buFont typeface="Arial"/>
              <a:buChar char="•"/>
            </a:pPr>
            <a:r>
              <a:rPr lang="en-US" sz="238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INTERPHASE HAS THREE SUB-PHASES:</a:t>
            </a:r>
          </a:p>
          <a:p>
            <a:pPr marL="6858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39933"/>
              </a:buClr>
              <a:buSzPct val="102000"/>
              <a:buFont typeface="Tahoma"/>
              <a:buChar char="–"/>
            </a:pPr>
            <a:r>
              <a:rPr lang="en-US" sz="204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 </a:t>
            </a:r>
            <a:r>
              <a:rPr lang="en-US" sz="204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G</a:t>
            </a:r>
            <a:r>
              <a:rPr lang="en-US" sz="2040" b="1" i="0" u="none" strike="noStrike" cap="none" baseline="-25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1</a:t>
            </a:r>
            <a:r>
              <a:rPr lang="en-US" sz="204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PHASE</a:t>
            </a:r>
            <a:r>
              <a:rPr lang="en-US" sz="204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(“FIRST GAP”) CENTERED ON CELLULAR GROWTH AND DEVELOPMENT</a:t>
            </a:r>
          </a:p>
          <a:p>
            <a:pPr marL="6858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39933"/>
              </a:buClr>
              <a:buSzPct val="131750"/>
              <a:buFont typeface="Tahoma"/>
              <a:buChar char="–"/>
            </a:pPr>
            <a:r>
              <a:rPr lang="en-US" sz="204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 </a:t>
            </a:r>
            <a:r>
              <a:rPr lang="en-US" sz="204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 PHASE</a:t>
            </a:r>
            <a:r>
              <a:rPr lang="en-US" sz="204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(“SYNTHESIS”) WHEN THE CHROMOSOMES ARE COPIED, </a:t>
            </a:r>
            <a:r>
              <a:rPr lang="en-US" sz="26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DNA replication; proteins are synthesized</a:t>
            </a:r>
          </a:p>
          <a:p>
            <a:pPr marL="6858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39933"/>
              </a:buClr>
              <a:buSzPct val="102000"/>
              <a:buFont typeface="Tahoma"/>
              <a:buNone/>
            </a:pPr>
            <a:endParaRPr sz="204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6858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39933"/>
              </a:buClr>
              <a:buSzPct val="118999"/>
              <a:buFont typeface="Tahoma"/>
              <a:buChar char="–"/>
            </a:pPr>
            <a:r>
              <a:rPr lang="en-US" sz="204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 </a:t>
            </a:r>
            <a:r>
              <a:rPr lang="en-US" sz="204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G</a:t>
            </a:r>
            <a:r>
              <a:rPr lang="en-US" sz="2040" b="1" i="0" u="none" strike="noStrike" cap="none" baseline="-25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2</a:t>
            </a:r>
            <a:r>
              <a:rPr lang="en-US" sz="204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PHASE</a:t>
            </a:r>
            <a:r>
              <a:rPr lang="en-US" sz="204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(“SECOND GAP”) WHERE THE CELL COMPLETES PREPARATIONS FOR CELL DIVISION, </a:t>
            </a:r>
            <a:r>
              <a:rPr lang="en-US"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shortest of the three; the synthesis of organelles and materials required for division; where ATP is made</a:t>
            </a:r>
          </a:p>
          <a:p>
            <a:pPr marL="0" marR="0" lvl="0" indent="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040"/>
              <a:t>        -  The </a:t>
            </a:r>
            <a:r>
              <a:rPr lang="en-US" sz="2040" b="1"/>
              <a:t>M Phase</a:t>
            </a:r>
            <a:r>
              <a:rPr lang="en-US" sz="2040"/>
              <a:t> - cell division follows interphase and produces two daughter cells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39933"/>
              </a:buClr>
              <a:buSzPct val="99166"/>
              <a:buFont typeface="Arial"/>
              <a:buChar char="•"/>
            </a:pPr>
            <a:r>
              <a:rPr lang="en-US" sz="238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 DAUGHTER CELLS MAY THEN REPEAT THE CYCLE.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166"/>
              <a:buFont typeface="Arial"/>
              <a:buNone/>
            </a:pPr>
            <a:endParaRPr sz="238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CELL DIVISION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913774" y="2367091"/>
            <a:ext cx="10363826" cy="342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 ABILITY OF ORGANISMS TO REPRODUCE THEIR KIND IS ONE CHARACTERISTIC THAT BEST DISTINGUISHES LIVING THINGS FROM NONLIVING MATTER.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 CONTINUITY OF LIFE FROM ONE CELL TO ANOTHER IS BASED ON THE REPRODUCTION OF CELLS VIA </a:t>
            </a:r>
            <a:r>
              <a:rPr lang="en-US" sz="2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CELL DIVISION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THIS DIVISION PROCESS OCCURS AS PART OF THE </a:t>
            </a:r>
            <a:r>
              <a:rPr lang="en-US" sz="2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CELL CYCLE</a:t>
            </a: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, THE LIFE OF A CELL FROM ITS ORIGIN IN THE DIVISION OF A PARENT CELL UNTIL ITS OWN DIVISION INTO TWO.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LATE INTERPHASE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913774" y="2367091"/>
            <a:ext cx="10363826" cy="342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BY </a:t>
            </a:r>
            <a:r>
              <a:rPr lang="en-US"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LATE INTERPHASE</a:t>
            </a: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, THE CHROMOSOMES HAVE BEEN DUPLICATED BUT ARE LOOSELY PACKED.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CENTROSOMES</a:t>
            </a: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HAVE BEEN DUPLICATED AND BEGIN TO ORGANIZE MICROTUBULES INTO AN </a:t>
            </a:r>
            <a:r>
              <a:rPr lang="en-US"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ASTER (“STAR”).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74" name="Shape 2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4085" y="3487992"/>
            <a:ext cx="3792600" cy="349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MITOSIS</a:t>
            </a:r>
          </a:p>
        </p:txBody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913774" y="2367091"/>
            <a:ext cx="10363826" cy="342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MITOSIS IS A CONTINUUM OF CHANGES.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Tahoma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FOR DESCRIPTION, MITOSIS IS USUALLY BROKEN INTO FIVE SUB-PHASES: 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PROPHASE</a:t>
            </a: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PROMETAPHASE</a:t>
            </a: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METAPHASE</a:t>
            </a: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ANAPHASE</a:t>
            </a: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, AND 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buClr>
                <a:srgbClr val="339933"/>
              </a:buClr>
              <a:buSzPct val="1000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TELOPHASE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PROPHASE</a:t>
            </a:r>
          </a:p>
        </p:txBody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913774" y="2367091"/>
            <a:ext cx="10363826" cy="342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 </a:t>
            </a:r>
            <a:r>
              <a:rPr lang="en-US"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PROPHASE</a:t>
            </a: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, THE CHROMOSOMES ARE TIGHTLY COILED, WITH SISTER CHROMATIDS JOINED TOGETHER.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NUCLEOLI DISAPPEAR</a:t>
            </a: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MITOTIC SPINDLE BEGINS </a:t>
            </a:r>
            <a:br>
              <a:rPr lang="en-US"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TO FORM</a:t>
            </a: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AND APPEARS TO PUSH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 CENTROSOMES AWAY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FROM EACH OTHER TOWARD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OPPOSITE ENDS (POLES)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OF THE CELL.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87" name="Shape 2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7444" y="2791967"/>
            <a:ext cx="3792536" cy="3901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PROMETAPHASE</a:t>
            </a:r>
          </a:p>
        </p:txBody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913774" y="2367091"/>
            <a:ext cx="10363826" cy="342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DURING </a:t>
            </a:r>
            <a:r>
              <a:rPr lang="en-US"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PROMETAPHASE</a:t>
            </a: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, THE NUCLEAR ENVELOPE FRAGMENTS AND MICROTUBULES FROM THE SPINDLE INTERACT WITH THE CHROMOSOMES.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MICROTUBULES FROM ONE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POLE ATTACH TO ONE OF TWO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KINETOCHORES</a:t>
            </a: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, SPECIAL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REGIONS OF THE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CENTROMERE</a:t>
            </a: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WHILE MICROTUBULES FROM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 OTHER POLE ATTACH TO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 OTHER KINETOCHORE.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94" name="Shape 2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5295" y="3066299"/>
            <a:ext cx="3800400" cy="379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METAPHASE</a:t>
            </a:r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913774" y="2367091"/>
            <a:ext cx="10363826" cy="342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 SPINDLE FIBERS PUSH THE SISTER CHROMATIDS UNTIL THEY ARE ALL ARRANGED AT THE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METAPHASE PLATE</a:t>
            </a: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, AN IMAGINARY PLANE EQUIDISTANT BETWEEN THE POLES, DEFINING METAPHASE.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01" name="Shape 3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99221" y="3169794"/>
            <a:ext cx="3800400" cy="368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ANAPHASE</a:t>
            </a:r>
          </a:p>
        </p:txBody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913774" y="2367091"/>
            <a:ext cx="10363826" cy="342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AT </a:t>
            </a:r>
            <a:r>
              <a:rPr lang="en-US"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ANAPHASE</a:t>
            </a: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, THE CENTROMERES DIVIDE, SEPARATING THE SISTER CHROMATIDS.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EACH IS NOW PULLED TOWARD THE POLE TO WHICH IT IS ATTACHED BY SPINDLE FIBERS.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BY THE END, THE TWO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POLES HAVE EQUIVALENT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COLLECTIONS OF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CHROMOSOMES.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08" name="Shape 3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0587" y="3177860"/>
            <a:ext cx="3778250" cy="3332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TELOPHASE</a:t>
            </a:r>
          </a:p>
        </p:txBody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913774" y="2367091"/>
            <a:ext cx="10363826" cy="342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AT </a:t>
            </a:r>
            <a:r>
              <a:rPr lang="en-US"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TELOPHASE</a:t>
            </a: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, THE CELL CONTINUES TO ELONGATE AS FREE SPINDLE FIBERS FROM EACH CENTROSOME PUSH OFF EACH OTHER.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TWO NUCLEI BEGIN TO FORM</a:t>
            </a: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, SURROUNDED BY THE FRAGMENTS OF THE PARENT’S NUCLEAR ENVELOPE.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CHROMATIN</a:t>
            </a: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BECOMES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LESS TIGHTLY COILED.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buClr>
                <a:srgbClr val="339933"/>
              </a:buClr>
              <a:buSzPct val="1000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CYTOKINESIS</a:t>
            </a: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, DIVISION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OF THE CYTOPLASM BEGINS</a:t>
            </a:r>
          </a:p>
        </p:txBody>
      </p:sp>
      <p:pic>
        <p:nvPicPr>
          <p:cNvPr id="315" name="Shape 3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3610" y="3460180"/>
            <a:ext cx="3786300" cy="333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Shape 320"/>
          <p:cNvPicPr preferRelativeResize="0"/>
          <p:nvPr/>
        </p:nvPicPr>
        <p:blipFill rotWithShape="1">
          <a:blip r:embed="rId3">
            <a:alphaModFix/>
          </a:blip>
          <a:srcRect b="4359"/>
          <a:stretch/>
        </p:blipFill>
        <p:spPr>
          <a:xfrm>
            <a:off x="1816100" y="671512"/>
            <a:ext cx="8559800" cy="551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Shape 3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5643" y="609354"/>
            <a:ext cx="8760711" cy="5639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CELL CYCLE</a:t>
            </a:r>
          </a:p>
        </p:txBody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913774" y="2367091"/>
            <a:ext cx="10363826" cy="342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LENGTH OF CELL CYCLE VARIES DEPENDING ON THE TYPE OF CELL</a:t>
            </a:r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NERVE/MUSCLE→ RARELY DIVIDE</a:t>
            </a:r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SKIN/STOMACH→ ONCE EVERY 24 HRS.</a:t>
            </a:r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Tahoma"/>
              <a:buNone/>
            </a:pP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FUNCTIONS OF CELL DIVISION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913774" y="2367091"/>
            <a:ext cx="10363826" cy="342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REPRODUCTION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GROWTH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REPAIR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4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KINETOCHORES/SPINDLE FIBERS</a:t>
            </a:r>
          </a:p>
        </p:txBody>
      </p:sp>
      <p:pic>
        <p:nvPicPr>
          <p:cNvPr id="337" name="Shape 337" descr="12-07-ChromosomeMigrate-L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13774" y="1570941"/>
            <a:ext cx="4145905" cy="511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Shape 338" descr="12-06a-MitoticSpindle-N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76544" y="1682496"/>
            <a:ext cx="5157215" cy="4437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REPRODUCTION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913774" y="2367091"/>
            <a:ext cx="10363826" cy="342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 DIVISION OF A UNICELLULAR ORGANISM REPRODUCES AN </a:t>
            </a:r>
            <a:r>
              <a:rPr lang="en-US"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ENTIRE ORGANISM</a:t>
            </a: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, INCREASING THE POPULATION.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CELL DIVISION ON A LARGER SCALE CAN PRODUCE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PROGENY</a:t>
            </a: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FOR SOME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MULTICELLULAR ORGANISMS</a:t>
            </a: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THIS INCLUDES ORGANISMS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THAT CAN GROW BY CUTTINGS                      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OR BY FISSION.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2779" y="3645535"/>
            <a:ext cx="4038599" cy="273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GROWTH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913774" y="2367091"/>
            <a:ext cx="10363826" cy="342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CELL DIVISION IS ALSO CENTRAL TO THE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DEVELOPMENT OF A MULTICELLULAR ORGANISM</a:t>
            </a: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THAT BEGINS AS A FERTILIZED EGG OR ZYGOTE.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living thing grows because it produces more cells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the cell grows the contents increase in diameter, volume, and surface area 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a cell is small copies of DNA produce enough mRNA to make proteins; as it increases in size it doesn’t make enough RNA so it slows down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 division would then take place and two daughter cells are formed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Controls on Cell Growth</a:t>
            </a:r>
            <a:b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913774" y="2367091"/>
            <a:ext cx="10363826" cy="342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Cells in certain places rarely divide like the heart and nervous system, while others divide rapidly like the digestive tract and our skin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cells come in contact with other cells they stop growing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there is an injury cells around this area respond and divide rapidly; after healing they slow down</a:t>
            </a:r>
          </a:p>
          <a:p>
            <a:pPr marL="0" marR="0" lvl="0" indent="0" algn="l" rtl="0">
              <a:lnSpc>
                <a:spcPct val="12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Uncontrolled Cell Growth – Cancer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</a:p>
          <a:p>
            <a:pPr marL="0" marR="0" lvl="0" indent="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Cells have lost the ability to control their own rate of growth, even if they come into contact with other cells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REPAIR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913774" y="2367091"/>
            <a:ext cx="10363826" cy="342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MULTICELLULAR ORGANISMS ALSO USE CELL DIVISION TO </a:t>
            </a:r>
            <a:r>
              <a:rPr lang="en-US"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REPAIR AND RENEW CELLS</a:t>
            </a: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THAT DIE FROM NORMAL WEAR AND TEAR OR ACCIDENTS. 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CELL DIVISION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913774" y="2367091"/>
            <a:ext cx="10363826" cy="342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CELL DIVISION REQUIRES THE DISTRIBUTION OF </a:t>
            </a:r>
            <a:r>
              <a:rPr lang="en-US" sz="259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IDENTICAL GENETIC MATERIAL - DNA -</a:t>
            </a:r>
            <a:r>
              <a:rPr lang="en-US" sz="259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TO TWO DAUGHTER CELLS.</a:t>
            </a:r>
          </a:p>
          <a:p>
            <a:pPr marL="6858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39933"/>
              </a:buClr>
              <a:buSzPct val="100909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WHAT IS REMARKABLE IS THE FIDELITY WITH WHICH DNA IS PASSED ALONG, WITHOUT DILUTION, FROM ONE GENERATION TO THE NEXT.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buClr>
                <a:srgbClr val="339933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 DIVIDING CELL DUPLICATES ITS DNA, ALLOCATES THE TWO COPIES TO OPPOSITE ENDS OF THE CELL, AND THEN SPLITS INTO TWO DAUGHTER CELLS.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DNA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913774" y="2367091"/>
            <a:ext cx="10363826" cy="342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 CELL’S GENETIC INFORMATION, PACKAGED AS DNA, IS CALLED ITS </a:t>
            </a:r>
            <a:r>
              <a:rPr lang="en-US" sz="259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GENOME</a:t>
            </a:r>
            <a:r>
              <a:rPr lang="en-US" sz="259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</a:p>
          <a:p>
            <a:pPr marL="6858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39933"/>
              </a:buClr>
              <a:buSzPct val="100909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 PROKARYOTES, THE GENOME IS OFTEN A </a:t>
            </a:r>
            <a:r>
              <a:rPr lang="en-US" sz="222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SINGLE LONG DNA MOLECULE.</a:t>
            </a:r>
          </a:p>
          <a:p>
            <a:pPr marL="6858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39933"/>
              </a:buClr>
              <a:buSzPct val="100909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 EUKARYOTES, THE GENOME CONSISTS OF </a:t>
            </a:r>
            <a:r>
              <a:rPr lang="en-US" sz="222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SEVERAL DNA MOLE</a:t>
            </a:r>
            <a:r>
              <a:rPr lang="en-US" sz="2220" b="1"/>
              <a:t>cules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rgbClr val="000000"/>
      </a:dk1>
      <a:lt1>
        <a:srgbClr val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1246</Words>
  <Application>Microsoft Office PowerPoint</Application>
  <PresentationFormat>Widescreen</PresentationFormat>
  <Paragraphs>125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Questrial</vt:lpstr>
      <vt:lpstr>Arial</vt:lpstr>
      <vt:lpstr>Calibri</vt:lpstr>
      <vt:lpstr>Tahoma</vt:lpstr>
      <vt:lpstr>Droplet</vt:lpstr>
      <vt:lpstr>CHAPTER 10 CELL GROWTH AND DIVISION</vt:lpstr>
      <vt:lpstr>CELL DIVISION</vt:lpstr>
      <vt:lpstr>FUNCTIONS OF CELL DIVISION</vt:lpstr>
      <vt:lpstr>REPRODUCTION</vt:lpstr>
      <vt:lpstr>GROWTH</vt:lpstr>
      <vt:lpstr>Controls on Cell Growth </vt:lpstr>
      <vt:lpstr>REPAIR</vt:lpstr>
      <vt:lpstr>CELL DIVISION</vt:lpstr>
      <vt:lpstr>DNA</vt:lpstr>
      <vt:lpstr>CHROMOSOMES</vt:lpstr>
      <vt:lpstr>PowerPoint Presentation</vt:lpstr>
      <vt:lpstr>DNA</vt:lpstr>
      <vt:lpstr>CELL DIVISION</vt:lpstr>
      <vt:lpstr>CELL DIVISION</vt:lpstr>
      <vt:lpstr>FERTILIZATION</vt:lpstr>
      <vt:lpstr>MITOSIS</vt:lpstr>
      <vt:lpstr>CELL CYCLE</vt:lpstr>
      <vt:lpstr>INTERPHASE</vt:lpstr>
      <vt:lpstr>INTERPHASE</vt:lpstr>
      <vt:lpstr>LATE INTERPHASE</vt:lpstr>
      <vt:lpstr>MITOSIS</vt:lpstr>
      <vt:lpstr>PROPHASE</vt:lpstr>
      <vt:lpstr>PROMETAPHASE</vt:lpstr>
      <vt:lpstr>METAPHASE</vt:lpstr>
      <vt:lpstr>ANAPHASE</vt:lpstr>
      <vt:lpstr>TELOPHASE</vt:lpstr>
      <vt:lpstr>PowerPoint Presentation</vt:lpstr>
      <vt:lpstr>PowerPoint Presentation</vt:lpstr>
      <vt:lpstr>CELL CYCLE</vt:lpstr>
      <vt:lpstr>KINETOCHORES/SPINDLE FIBERS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 CELL GROWTH AND DIVISION</dc:title>
  <dc:creator>Linda Muracco</dc:creator>
  <cp:lastModifiedBy>Linda Muracco</cp:lastModifiedBy>
  <cp:revision>1</cp:revision>
  <dcterms:modified xsi:type="dcterms:W3CDTF">2019-03-04T15:34:25Z</dcterms:modified>
</cp:coreProperties>
</file>