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35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1"/>
          <p:cNvGrpSpPr>
            <a:grpSpLocks/>
          </p:cNvGrpSpPr>
          <p:nvPr/>
        </p:nvGrpSpPr>
        <p:grpSpPr bwMode="auto">
          <a:xfrm>
            <a:off x="0" y="0"/>
            <a:ext cx="9144000" cy="6858000"/>
            <a:chOff x="0" y="0"/>
            <a:chExt cx="9144677" cy="6858000"/>
          </a:xfrm>
        </p:grpSpPr>
        <p:pic>
          <p:nvPicPr>
            <p:cNvPr id="5" name="Picture 12" descr="SD-PanelTitle-R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7" name="Picture 14" descr="HDRibbonTitle-UniformTrim.png"/>
            <p:cNvPicPr>
              <a:picLocks noChangeAspect="1"/>
            </p:cNvPicPr>
            <p:nvPr/>
          </p:nvPicPr>
          <p:blipFill>
            <a:blip r:embed="rId3">
              <a:extLst>
                <a:ext uri="{28A0092B-C50C-407E-A947-70E740481C1C}">
                  <a14:useLocalDpi xmlns:a14="http://schemas.microsoft.com/office/drawing/2010/main" val="0"/>
                </a:ext>
              </a:extLst>
            </a:blip>
            <a:srcRect l="-2" r="47958"/>
            <a:stretch>
              <a:fillRect/>
            </a:stretch>
          </p:blipFill>
          <p:spPr bwMode="auto">
            <a:xfrm>
              <a:off x="0" y="3128434"/>
              <a:ext cx="1664208" cy="612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5" descr="HDRibbonTitle-UniformTrim.png"/>
            <p:cNvPicPr>
              <a:picLocks noChangeAspect="1"/>
            </p:cNvPicPr>
            <p:nvPr/>
          </p:nvPicPr>
          <p:blipFill>
            <a:blip r:embed="rId3">
              <a:extLst>
                <a:ext uri="{28A0092B-C50C-407E-A947-70E740481C1C}">
                  <a14:useLocalDpi xmlns:a14="http://schemas.microsoft.com/office/drawing/2010/main" val="0"/>
                </a:ext>
              </a:extLst>
            </a:blip>
            <a:srcRect l="-2" r="47958"/>
            <a:stretch>
              <a:fillRect/>
            </a:stretch>
          </p:blipFill>
          <p:spPr bwMode="auto">
            <a:xfrm>
              <a:off x="7480469" y="3128434"/>
              <a:ext cx="1664208" cy="612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9" name="Straight Connector 8"/>
          <p:cNvCxnSpPr/>
          <p:nvPr/>
        </p:nvCxnSpPr>
        <p:spPr>
          <a:xfrm>
            <a:off x="2019300" y="3471863"/>
            <a:ext cx="511333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3"/>
          <p:cNvSpPr>
            <a:spLocks noGrp="1"/>
          </p:cNvSpPr>
          <p:nvPr>
            <p:ph type="dt" sz="half" idx="10"/>
          </p:nvPr>
        </p:nvSpPr>
        <p:spPr>
          <a:xfrm>
            <a:off x="6065838" y="5054600"/>
            <a:ext cx="673100" cy="279400"/>
          </a:xfrm>
        </p:spPr>
        <p:txBody>
          <a:bodyPr/>
          <a:lstStyle>
            <a:lvl1pPr>
              <a:defRPr/>
            </a:lvl1pPr>
          </a:lstStyle>
          <a:p>
            <a:pPr>
              <a:defRPr/>
            </a:pPr>
            <a:fld id="{6A3994E8-A456-44ED-8A57-79C9B2F2102F}" type="datetimeFigureOut">
              <a:rPr lang="en-US"/>
              <a:pPr>
                <a:defRPr/>
              </a:pPr>
              <a:t>2/27/2019</a:t>
            </a:fld>
            <a:endParaRPr lang="en-US"/>
          </a:p>
        </p:txBody>
      </p:sp>
      <p:sp>
        <p:nvSpPr>
          <p:cNvPr id="11" name="Footer Placeholder 4"/>
          <p:cNvSpPr>
            <a:spLocks noGrp="1"/>
          </p:cNvSpPr>
          <p:nvPr>
            <p:ph type="ftr" sz="quarter" idx="11"/>
          </p:nvPr>
        </p:nvSpPr>
        <p:spPr>
          <a:xfrm>
            <a:off x="1922463" y="5054600"/>
            <a:ext cx="4064000" cy="279400"/>
          </a:xfrm>
        </p:spPr>
        <p:txBody>
          <a:bodyPr/>
          <a:lstStyle>
            <a:lvl1pPr>
              <a:defRPr/>
            </a:lvl1pPr>
          </a:lstStyle>
          <a:p>
            <a:pPr>
              <a:defRPr/>
            </a:pPr>
            <a:endParaRPr lang="en-US"/>
          </a:p>
        </p:txBody>
      </p:sp>
      <p:sp>
        <p:nvSpPr>
          <p:cNvPr id="12" name="Slide Number Placeholder 5"/>
          <p:cNvSpPr>
            <a:spLocks noGrp="1"/>
          </p:cNvSpPr>
          <p:nvPr>
            <p:ph type="sldNum" sz="quarter" idx="12"/>
          </p:nvPr>
        </p:nvSpPr>
        <p:spPr>
          <a:xfrm>
            <a:off x="6816725" y="5054600"/>
            <a:ext cx="414338" cy="279400"/>
          </a:xfrm>
        </p:spPr>
        <p:txBody>
          <a:bodyPr/>
          <a:lstStyle>
            <a:lvl1pPr>
              <a:defRPr/>
            </a:lvl1pPr>
          </a:lstStyle>
          <a:p>
            <a:pPr>
              <a:defRPr/>
            </a:pPr>
            <a:fld id="{6814A4A6-04CC-4424-A8CA-4AF88A02D13C}" type="slidenum">
              <a:rPr lang="en-US" altLang="en-US"/>
              <a:pPr>
                <a:defRPr/>
              </a:pPr>
              <a:t>‹#›</a:t>
            </a:fld>
            <a:endParaRPr lang="en-US" altLang="en-US"/>
          </a:p>
        </p:txBody>
      </p:sp>
    </p:spTree>
    <p:extLst>
      <p:ext uri="{BB962C8B-B14F-4D97-AF65-F5344CB8AC3E}">
        <p14:creationId xmlns:p14="http://schemas.microsoft.com/office/powerpoint/2010/main" val="4127216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76866" y="5382153"/>
            <a:ext cx="6798734" cy="49371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BA88DDD-6B6C-406F-A47E-90B7A1840CBD}" type="datetimeFigureOut">
              <a:rPr lang="en-US"/>
              <a:pPr>
                <a:defRPr/>
              </a:pPr>
              <a:t>2/27/2019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8A1FEC1-47B3-4F48-98D3-5737A94CDDDB}" type="slidenum">
              <a:rPr lang="en-US" altLang="en-US"/>
              <a:pPr>
                <a:defRPr/>
              </a:pPr>
              <a:t>‹#›</a:t>
            </a:fld>
            <a:endParaRPr lang="en-US" altLang="en-US"/>
          </a:p>
        </p:txBody>
      </p:sp>
    </p:spTree>
    <p:extLst>
      <p:ext uri="{BB962C8B-B14F-4D97-AF65-F5344CB8AC3E}">
        <p14:creationId xmlns:p14="http://schemas.microsoft.com/office/powerpoint/2010/main" val="2333855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cxnSp>
        <p:nvCxnSpPr>
          <p:cNvPr id="4" name="Straight Connector 3"/>
          <p:cNvCxnSpPr/>
          <p:nvPr/>
        </p:nvCxnSpPr>
        <p:spPr>
          <a:xfrm>
            <a:off x="1277938" y="4140200"/>
            <a:ext cx="6607175"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06873"/>
            <a:ext cx="6798734" cy="3097860"/>
          </a:xfrm>
        </p:spPr>
        <p:txBody>
          <a:bodyP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4C322F3-95A1-4F38-BC9D-B9786000B2C1}" type="datetimeFigureOut">
              <a:rPr lang="en-US"/>
              <a:pPr>
                <a:defRPr/>
              </a:pPr>
              <a:t>2/27/2019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DB67F22-886D-4E9F-9039-A1622667FAF3}" type="slidenum">
              <a:rPr lang="en-US" altLang="en-US"/>
              <a:pPr>
                <a:defRPr/>
              </a:pPr>
              <a:t>‹#›</a:t>
            </a:fld>
            <a:endParaRPr lang="en-US" altLang="en-US"/>
          </a:p>
        </p:txBody>
      </p:sp>
    </p:spTree>
    <p:extLst>
      <p:ext uri="{BB962C8B-B14F-4D97-AF65-F5344CB8AC3E}">
        <p14:creationId xmlns:p14="http://schemas.microsoft.com/office/powerpoint/2010/main" val="3184803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11"/>
          <p:cNvSpPr txBox="1">
            <a:spLocks noChangeArrowheads="1"/>
          </p:cNvSpPr>
          <p:nvPr/>
        </p:nvSpPr>
        <p:spPr bwMode="auto">
          <a:xfrm>
            <a:off x="849313" y="9048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7200"/>
              <a:t>“</a:t>
            </a:r>
          </a:p>
        </p:txBody>
      </p:sp>
      <p:sp>
        <p:nvSpPr>
          <p:cNvPr id="6" name="TextBox 12"/>
          <p:cNvSpPr txBox="1">
            <a:spLocks noChangeArrowheads="1"/>
          </p:cNvSpPr>
          <p:nvPr/>
        </p:nvSpPr>
        <p:spPr bwMode="auto">
          <a:xfrm>
            <a:off x="7634288" y="2827338"/>
            <a:ext cx="4572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en-US" altLang="en-US" sz="7200"/>
              <a:t>”</a:t>
            </a:r>
          </a:p>
        </p:txBody>
      </p:sp>
      <p:cxnSp>
        <p:nvCxnSpPr>
          <p:cNvPr id="7" name="Straight Connector 6"/>
          <p:cNvCxnSpPr/>
          <p:nvPr/>
        </p:nvCxnSpPr>
        <p:spPr>
          <a:xfrm>
            <a:off x="1277938" y="4140200"/>
            <a:ext cx="6596062"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334333" y="982132"/>
            <a:ext cx="6400250" cy="2370668"/>
          </a:xfrm>
        </p:spPr>
        <p:txBody>
          <a:bodyP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pPr>
              <a:defRPr/>
            </a:pPr>
            <a:fld id="{AC30171C-323F-4172-BCCB-B9767F422FEF}" type="datetimeFigureOut">
              <a:rPr lang="en-US"/>
              <a:pPr>
                <a:defRPr/>
              </a:pPr>
              <a:t>2/27/2019</a:t>
            </a:fld>
            <a:endParaRPr lang="en-US"/>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1" name="Slide Number Placeholder 5"/>
          <p:cNvSpPr>
            <a:spLocks noGrp="1"/>
          </p:cNvSpPr>
          <p:nvPr>
            <p:ph type="sldNum" sz="quarter" idx="16"/>
          </p:nvPr>
        </p:nvSpPr>
        <p:spPr/>
        <p:txBody>
          <a:bodyPr/>
          <a:lstStyle>
            <a:lvl1pPr>
              <a:defRPr/>
            </a:lvl1pPr>
          </a:lstStyle>
          <a:p>
            <a:pPr>
              <a:defRPr/>
            </a:pPr>
            <a:fld id="{B8615248-DA0B-4770-B935-2B44411B7565}" type="slidenum">
              <a:rPr lang="en-US" altLang="en-US"/>
              <a:pPr>
                <a:defRPr/>
              </a:pPr>
              <a:t>‹#›</a:t>
            </a:fld>
            <a:endParaRPr lang="en-US" altLang="en-US"/>
          </a:p>
        </p:txBody>
      </p:sp>
    </p:spTree>
    <p:extLst>
      <p:ext uri="{BB962C8B-B14F-4D97-AF65-F5344CB8AC3E}">
        <p14:creationId xmlns:p14="http://schemas.microsoft.com/office/powerpoint/2010/main" val="33326063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58AB4A5-D0C0-4925-B133-134BDA8A0858}" type="datetimeFigureOut">
              <a:rPr lang="en-US"/>
              <a:pPr>
                <a:defRPr/>
              </a:pPr>
              <a:t>2/27/2019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3FD90DB-6B91-448B-8EA4-472A0636A4F5}" type="slidenum">
              <a:rPr lang="en-US" altLang="en-US"/>
              <a:pPr>
                <a:defRPr/>
              </a:pPr>
              <a:t>‹#›</a:t>
            </a:fld>
            <a:endParaRPr lang="en-US" altLang="en-US"/>
          </a:p>
        </p:txBody>
      </p:sp>
    </p:spTree>
    <p:extLst>
      <p:ext uri="{BB962C8B-B14F-4D97-AF65-F5344CB8AC3E}">
        <p14:creationId xmlns:p14="http://schemas.microsoft.com/office/powerpoint/2010/main" val="12118987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11"/>
          <p:cNvSpPr txBox="1">
            <a:spLocks noChangeArrowheads="1"/>
          </p:cNvSpPr>
          <p:nvPr/>
        </p:nvSpPr>
        <p:spPr bwMode="auto">
          <a:xfrm>
            <a:off x="877888" y="896938"/>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8000"/>
              <a:t>“</a:t>
            </a:r>
          </a:p>
        </p:txBody>
      </p:sp>
      <p:sp>
        <p:nvSpPr>
          <p:cNvPr id="6" name="TextBox 12"/>
          <p:cNvSpPr txBox="1">
            <a:spLocks noChangeArrowheads="1"/>
          </p:cNvSpPr>
          <p:nvPr/>
        </p:nvSpPr>
        <p:spPr bwMode="auto">
          <a:xfrm>
            <a:off x="7650163" y="2608263"/>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en-US" altLang="en-US" sz="8000"/>
              <a:t>”</a:t>
            </a:r>
          </a:p>
        </p:txBody>
      </p:sp>
      <p:cxnSp>
        <p:nvCxnSpPr>
          <p:cNvPr id="7" name="Straight Connector 6"/>
          <p:cNvCxnSpPr/>
          <p:nvPr/>
        </p:nvCxnSpPr>
        <p:spPr>
          <a:xfrm>
            <a:off x="1277938" y="3429000"/>
            <a:ext cx="6596062"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409416" y="982132"/>
            <a:ext cx="6325168" cy="2243668"/>
          </a:xfrm>
        </p:spPr>
        <p:txBody>
          <a:bodyP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5" y="4529667"/>
            <a:ext cx="6798736" cy="1346200"/>
          </a:xfrm>
        </p:spPr>
        <p:txBody>
          <a:bodyPr>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pPr>
              <a:defRPr/>
            </a:pPr>
            <a:fld id="{1B54AFF5-4E85-45CC-9F0E-9ADAED36146D}" type="datetimeFigureOut">
              <a:rPr lang="en-US"/>
              <a:pPr>
                <a:defRPr/>
              </a:pPr>
              <a:t>2/27/2019</a:t>
            </a:fld>
            <a:endParaRPr lang="en-US"/>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p:txBody>
          <a:bodyPr/>
          <a:lstStyle>
            <a:lvl1pPr>
              <a:defRPr/>
            </a:lvl1pPr>
          </a:lstStyle>
          <a:p>
            <a:pPr>
              <a:defRPr/>
            </a:pPr>
            <a:fld id="{793CB3DE-AA66-4699-9E62-BAB72914976F}" type="slidenum">
              <a:rPr lang="en-US" altLang="en-US"/>
              <a:pPr>
                <a:defRPr/>
              </a:pPr>
              <a:t>‹#›</a:t>
            </a:fld>
            <a:endParaRPr lang="en-US" altLang="en-US"/>
          </a:p>
        </p:txBody>
      </p:sp>
    </p:spTree>
    <p:extLst>
      <p:ext uri="{BB962C8B-B14F-4D97-AF65-F5344CB8AC3E}">
        <p14:creationId xmlns:p14="http://schemas.microsoft.com/office/powerpoint/2010/main" val="33177796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cxnSp>
        <p:nvCxnSpPr>
          <p:cNvPr id="5" name="Straight Connector 4"/>
          <p:cNvCxnSpPr/>
          <p:nvPr/>
        </p:nvCxnSpPr>
        <p:spPr>
          <a:xfrm>
            <a:off x="1277938" y="3429000"/>
            <a:ext cx="6607175"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5" y="982131"/>
            <a:ext cx="6798734" cy="2294467"/>
          </a:xfrm>
        </p:spPr>
        <p:txBody>
          <a:bodyPr rtlCol="0">
            <a:normAutofit/>
          </a:bodyPr>
          <a:lstStyle>
            <a:lvl1pPr>
              <a:defRPr lang="en-US" sz="3200" b="0" dirty="0"/>
            </a:lvl1pPr>
          </a:lstStyle>
          <a:p>
            <a:pPr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6" y="4470400"/>
            <a:ext cx="6798734" cy="1405467"/>
          </a:xfrm>
        </p:spPr>
        <p:txBody>
          <a:bodyPr>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4"/>
          </p:nvPr>
        </p:nvSpPr>
        <p:spPr/>
        <p:txBody>
          <a:bodyPr/>
          <a:lstStyle>
            <a:lvl1pPr>
              <a:defRPr/>
            </a:lvl1pPr>
          </a:lstStyle>
          <a:p>
            <a:pPr>
              <a:defRPr/>
            </a:pPr>
            <a:fld id="{F7B03943-4B9F-4CBA-9DC8-7284BA78ED7A}" type="datetimeFigureOut">
              <a:rPr lang="en-US"/>
              <a:pPr>
                <a:defRPr/>
              </a:pPr>
              <a:t>2/27/2019</a:t>
            </a:fld>
            <a:endParaRPr lang="en-US"/>
          </a:p>
        </p:txBody>
      </p:sp>
      <p:sp>
        <p:nvSpPr>
          <p:cNvPr id="7" name="Footer Placeholder 4"/>
          <p:cNvSpPr>
            <a:spLocks noGrp="1"/>
          </p:cNvSpPr>
          <p:nvPr>
            <p:ph type="ftr" sz="quarter" idx="15"/>
          </p:nvPr>
        </p:nvSpPr>
        <p:spPr/>
        <p:txBody>
          <a:bodyPr/>
          <a:lstStyle>
            <a:lvl1pPr>
              <a:defRPr/>
            </a:lvl1pPr>
          </a:lstStyle>
          <a:p>
            <a:pPr>
              <a:defRPr/>
            </a:pPr>
            <a:endParaRPr lang="en-US"/>
          </a:p>
        </p:txBody>
      </p:sp>
      <p:sp>
        <p:nvSpPr>
          <p:cNvPr id="8" name="Slide Number Placeholder 5"/>
          <p:cNvSpPr>
            <a:spLocks noGrp="1"/>
          </p:cNvSpPr>
          <p:nvPr>
            <p:ph type="sldNum" sz="quarter" idx="16"/>
          </p:nvPr>
        </p:nvSpPr>
        <p:spPr/>
        <p:txBody>
          <a:bodyPr/>
          <a:lstStyle>
            <a:lvl1pPr>
              <a:defRPr/>
            </a:lvl1pPr>
          </a:lstStyle>
          <a:p>
            <a:pPr>
              <a:defRPr/>
            </a:pPr>
            <a:fld id="{817193EC-1056-42FB-8E2A-FAA8B82CB6D5}" type="slidenum">
              <a:rPr lang="en-US" altLang="en-US"/>
              <a:pPr>
                <a:defRPr/>
              </a:pPr>
              <a:t>‹#›</a:t>
            </a:fld>
            <a:endParaRPr lang="en-US" altLang="en-US"/>
          </a:p>
        </p:txBody>
      </p:sp>
    </p:spTree>
    <p:extLst>
      <p:ext uri="{BB962C8B-B14F-4D97-AF65-F5344CB8AC3E}">
        <p14:creationId xmlns:p14="http://schemas.microsoft.com/office/powerpoint/2010/main" val="30266032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4" name="Straight Connector 3"/>
          <p:cNvCxnSpPr/>
          <p:nvPr/>
        </p:nvCxnSpPr>
        <p:spPr>
          <a:xfrm>
            <a:off x="1277938" y="2354263"/>
            <a:ext cx="6607175"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E4592DB3-3FB6-48F2-8948-4492FA82BDD2}" type="datetimeFigureOut">
              <a:rPr lang="en-US"/>
              <a:pPr>
                <a:defRPr/>
              </a:pPr>
              <a:t>2/27/2019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DB5EB7-87CB-4EE5-B666-30EBDF7D1169}" type="slidenum">
              <a:rPr lang="en-US" altLang="en-US"/>
              <a:pPr>
                <a:defRPr/>
              </a:pPr>
              <a:t>‹#›</a:t>
            </a:fld>
            <a:endParaRPr lang="en-US" altLang="en-US"/>
          </a:p>
        </p:txBody>
      </p:sp>
    </p:spTree>
    <p:extLst>
      <p:ext uri="{BB962C8B-B14F-4D97-AF65-F5344CB8AC3E}">
        <p14:creationId xmlns:p14="http://schemas.microsoft.com/office/powerpoint/2010/main" val="29705140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cxnSp>
        <p:nvCxnSpPr>
          <p:cNvPr id="4" name="Straight Connector 3"/>
          <p:cNvCxnSpPr/>
          <p:nvPr/>
        </p:nvCxnSpPr>
        <p:spPr>
          <a:xfrm>
            <a:off x="6245225" y="906463"/>
            <a:ext cx="0" cy="4968875"/>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D46685B4-7F0C-4B35-8629-A6EB5FB31EC5}" type="datetimeFigureOut">
              <a:rPr lang="en-US"/>
              <a:pPr>
                <a:defRPr/>
              </a:pPr>
              <a:t>2/27/2019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07B7E82-24EE-4A69-83FA-EBDB41C590B6}" type="slidenum">
              <a:rPr lang="en-US" altLang="en-US"/>
              <a:pPr>
                <a:defRPr/>
              </a:pPr>
              <a:t>‹#›</a:t>
            </a:fld>
            <a:endParaRPr lang="en-US" altLang="en-US"/>
          </a:p>
        </p:txBody>
      </p:sp>
    </p:spTree>
    <p:extLst>
      <p:ext uri="{BB962C8B-B14F-4D97-AF65-F5344CB8AC3E}">
        <p14:creationId xmlns:p14="http://schemas.microsoft.com/office/powerpoint/2010/main" val="3516730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277938" y="2355850"/>
            <a:ext cx="6596062"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5D4A2E62-3909-4EDD-988F-B86B0BA0BF5E}" type="datetimeFigureOut">
              <a:rPr lang="en-US"/>
              <a:pPr>
                <a:defRPr/>
              </a:pPr>
              <a:t>2/27/2019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D11DCF0-44AD-4407-B704-44220E635671}" type="slidenum">
              <a:rPr lang="en-US" altLang="en-US"/>
              <a:pPr>
                <a:defRPr/>
              </a:pPr>
              <a:t>‹#›</a:t>
            </a:fld>
            <a:endParaRPr lang="en-US" altLang="en-US"/>
          </a:p>
        </p:txBody>
      </p:sp>
    </p:spTree>
    <p:extLst>
      <p:ext uri="{BB962C8B-B14F-4D97-AF65-F5344CB8AC3E}">
        <p14:creationId xmlns:p14="http://schemas.microsoft.com/office/powerpoint/2010/main" val="1487835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1277938" y="3598863"/>
            <a:ext cx="6596062"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6226DFE-5DEE-42D4-8EB1-0A157C863106}" type="datetimeFigureOut">
              <a:rPr lang="en-US"/>
              <a:pPr>
                <a:defRPr/>
              </a:pPr>
              <a:t>2/27/2019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10C3C16-5A65-4EA7-BA67-44A2D9504C49}" type="slidenum">
              <a:rPr lang="en-US" altLang="en-US"/>
              <a:pPr>
                <a:defRPr/>
              </a:pPr>
              <a:t>‹#›</a:t>
            </a:fld>
            <a:endParaRPr lang="en-US" altLang="en-US"/>
          </a:p>
        </p:txBody>
      </p:sp>
    </p:spTree>
    <p:extLst>
      <p:ext uri="{BB962C8B-B14F-4D97-AF65-F5344CB8AC3E}">
        <p14:creationId xmlns:p14="http://schemas.microsoft.com/office/powerpoint/2010/main" val="3478686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277938" y="2355850"/>
            <a:ext cx="6596062"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4"/>
          <p:cNvSpPr>
            <a:spLocks noGrp="1"/>
          </p:cNvSpPr>
          <p:nvPr>
            <p:ph type="dt" sz="half" idx="10"/>
          </p:nvPr>
        </p:nvSpPr>
        <p:spPr/>
        <p:txBody>
          <a:bodyPr/>
          <a:lstStyle>
            <a:lvl1pPr>
              <a:defRPr/>
            </a:lvl1pPr>
          </a:lstStyle>
          <a:p>
            <a:pPr>
              <a:defRPr/>
            </a:pPr>
            <a:fld id="{F20B2CEF-54A7-4FAC-AD65-1A74A7BE7FB8}" type="datetimeFigureOut">
              <a:rPr lang="en-US"/>
              <a:pPr>
                <a:defRPr/>
              </a:pPr>
              <a:t>2/27/2019</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826725AD-F3AA-4101-AB8A-BEC70F040D72}" type="slidenum">
              <a:rPr lang="en-US" altLang="en-US"/>
              <a:pPr>
                <a:defRPr/>
              </a:pPr>
              <a:t>‹#›</a:t>
            </a:fld>
            <a:endParaRPr lang="en-US" altLang="en-US"/>
          </a:p>
        </p:txBody>
      </p:sp>
    </p:spTree>
    <p:extLst>
      <p:ext uri="{BB962C8B-B14F-4D97-AF65-F5344CB8AC3E}">
        <p14:creationId xmlns:p14="http://schemas.microsoft.com/office/powerpoint/2010/main" val="1722145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277938" y="2354263"/>
            <a:ext cx="6596062"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E3E586EA-F88E-4DE7-823C-5AA2C4AAFDAB}" type="datetimeFigureOut">
              <a:rPr lang="en-US"/>
              <a:pPr>
                <a:defRPr/>
              </a:pPr>
              <a:t>2/27/2019</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20DF5C39-6560-4D7E-9F67-AA62E13E27E9}" type="slidenum">
              <a:rPr lang="en-US" altLang="en-US"/>
              <a:pPr>
                <a:defRPr/>
              </a:pPr>
              <a:t>‹#›</a:t>
            </a:fld>
            <a:endParaRPr lang="en-US" altLang="en-US"/>
          </a:p>
        </p:txBody>
      </p:sp>
    </p:spTree>
    <p:extLst>
      <p:ext uri="{BB962C8B-B14F-4D97-AF65-F5344CB8AC3E}">
        <p14:creationId xmlns:p14="http://schemas.microsoft.com/office/powerpoint/2010/main" val="3135387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1277938" y="2354263"/>
            <a:ext cx="6596062"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a:defRPr/>
            </a:pPr>
            <a:fld id="{72B772FD-5BC1-4232-BE7D-BFA29D6D1D9E}" type="datetimeFigureOut">
              <a:rPr lang="en-US"/>
              <a:pPr>
                <a:defRPr/>
              </a:pPr>
              <a:t>2/27/2019</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6A63CB7D-3257-4506-A8C4-8A82C046C0E0}" type="slidenum">
              <a:rPr lang="en-US" altLang="en-US"/>
              <a:pPr>
                <a:defRPr/>
              </a:pPr>
              <a:t>‹#›</a:t>
            </a:fld>
            <a:endParaRPr lang="en-US" altLang="en-US"/>
          </a:p>
        </p:txBody>
      </p:sp>
    </p:spTree>
    <p:extLst>
      <p:ext uri="{BB962C8B-B14F-4D97-AF65-F5344CB8AC3E}">
        <p14:creationId xmlns:p14="http://schemas.microsoft.com/office/powerpoint/2010/main" val="1180274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510A6F3-E5AC-4D84-8EFF-6EA638CB38EC}" type="datetimeFigureOut">
              <a:rPr lang="en-US"/>
              <a:pPr>
                <a:defRPr/>
              </a:pPr>
              <a:t>2/27/2019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EED1768-5FFF-4E66-8A26-56BC1F00E5CA}" type="slidenum">
              <a:rPr lang="en-US" altLang="en-US"/>
              <a:pPr>
                <a:defRPr/>
              </a:pPr>
              <a:t>‹#›</a:t>
            </a:fld>
            <a:endParaRPr lang="en-US" altLang="en-US"/>
          </a:p>
        </p:txBody>
      </p:sp>
    </p:spTree>
    <p:extLst>
      <p:ext uri="{BB962C8B-B14F-4D97-AF65-F5344CB8AC3E}">
        <p14:creationId xmlns:p14="http://schemas.microsoft.com/office/powerpoint/2010/main" val="1726651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a:off x="1277938" y="2913063"/>
            <a:ext cx="2333625"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FFA4B619-7620-4514-9FB5-DD7A725CCBAB}" type="datetimeFigureOut">
              <a:rPr lang="en-US"/>
              <a:pPr>
                <a:defRPr/>
              </a:pPr>
              <a:t>2/27/2019</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C366E3FE-D155-4B96-9F11-75FF4369DB32}" type="slidenum">
              <a:rPr lang="en-US" altLang="en-US"/>
              <a:pPr>
                <a:defRPr/>
              </a:pPr>
              <a:t>‹#›</a:t>
            </a:fld>
            <a:endParaRPr lang="en-US" altLang="en-US"/>
          </a:p>
        </p:txBody>
      </p:sp>
    </p:spTree>
    <p:extLst>
      <p:ext uri="{BB962C8B-B14F-4D97-AF65-F5344CB8AC3E}">
        <p14:creationId xmlns:p14="http://schemas.microsoft.com/office/powerpoint/2010/main" val="3701675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76865" y="3255432"/>
            <a:ext cx="363220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CF6B74A-8AA2-4946-963D-FA807E90623D}" type="datetimeFigureOut">
              <a:rPr lang="en-US"/>
              <a:pPr>
                <a:defRPr/>
              </a:pPr>
              <a:t>2/27/2019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A47938-1CA7-469B-9429-48CF7A17B004}" type="slidenum">
              <a:rPr lang="en-US" altLang="en-US"/>
              <a:pPr>
                <a:defRPr/>
              </a:pPr>
              <a:t>‹#›</a:t>
            </a:fld>
            <a:endParaRPr lang="en-US" altLang="en-US"/>
          </a:p>
        </p:txBody>
      </p:sp>
    </p:spTree>
    <p:extLst>
      <p:ext uri="{BB962C8B-B14F-4D97-AF65-F5344CB8AC3E}">
        <p14:creationId xmlns:p14="http://schemas.microsoft.com/office/powerpoint/2010/main" val="4135589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0" y="0"/>
            <a:ext cx="9151938" cy="6858000"/>
            <a:chOff x="0" y="0"/>
            <a:chExt cx="9152467" cy="6858000"/>
          </a:xfrm>
        </p:grpSpPr>
        <p:pic>
          <p:nvPicPr>
            <p:cNvPr id="1032" name="Picture 7" descr="SD-PanelContent.png"/>
            <p:cNvPicPr>
              <a:picLocks noChangeAspect="1"/>
            </p:cNvPicPr>
            <p:nvPr/>
          </p:nvPicPr>
          <p:blipFill>
            <a:blip r:embed="rId2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36" name="Picture 9" descr="HDRibbonContent-UniformTrim.png"/>
            <p:cNvPicPr>
              <a:picLocks noChangeAspect="1"/>
            </p:cNvPicPr>
            <p:nvPr/>
          </p:nvPicPr>
          <p:blipFill>
            <a:blip r:embed="rId21">
              <a:extLst>
                <a:ext uri="{28A0092B-C50C-407E-A947-70E740481C1C}">
                  <a14:useLocalDpi xmlns:a14="http://schemas.microsoft.com/office/drawing/2010/main" val="0"/>
                </a:ext>
              </a:extLst>
            </a:blip>
            <a:srcRect l="2" r="14240"/>
            <a:stretch>
              <a:fillRect/>
            </a:stretch>
          </p:blipFill>
          <p:spPr bwMode="auto">
            <a:xfrm>
              <a:off x="0" y="3128434"/>
              <a:ext cx="685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10" descr="HDRibbonContent-UniformTrim.png"/>
            <p:cNvPicPr>
              <a:picLocks noChangeAspect="1"/>
            </p:cNvPicPr>
            <p:nvPr/>
          </p:nvPicPr>
          <p:blipFill>
            <a:blip r:embed="rId21">
              <a:extLst>
                <a:ext uri="{28A0092B-C50C-407E-A947-70E740481C1C}">
                  <a14:useLocalDpi xmlns:a14="http://schemas.microsoft.com/office/drawing/2010/main" val="0"/>
                </a:ext>
              </a:extLst>
            </a:blip>
            <a:srcRect l="2" r="14240"/>
            <a:stretch>
              <a:fillRect/>
            </a:stretch>
          </p:blipFill>
          <p:spPr bwMode="auto">
            <a:xfrm>
              <a:off x="8466667" y="3128434"/>
              <a:ext cx="685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Title Placeholder 1"/>
          <p:cNvSpPr>
            <a:spLocks noGrp="1"/>
          </p:cNvSpPr>
          <p:nvPr>
            <p:ph type="title"/>
          </p:nvPr>
        </p:nvSpPr>
        <p:spPr bwMode="auto">
          <a:xfrm>
            <a:off x="1176338" y="915988"/>
            <a:ext cx="6799262" cy="130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1176338" y="2490788"/>
            <a:ext cx="6799262" cy="344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356350" y="5961063"/>
            <a:ext cx="1149350" cy="279400"/>
          </a:xfrm>
          <a:prstGeom prst="rect">
            <a:avLst/>
          </a:prstGeom>
        </p:spPr>
        <p:txBody>
          <a:bodyPr vert="horz" lIns="91440" tIns="45720" rIns="91440" bIns="45720" rtlCol="0" anchor="ctr"/>
          <a:lstStyle>
            <a:lvl1pPr algn="r">
              <a:defRPr sz="1000" b="0" i="0" smtClean="0">
                <a:solidFill>
                  <a:schemeClr val="tx1"/>
                </a:solidFill>
                <a:effectLst/>
                <a:latin typeface="+mn-lt"/>
              </a:defRPr>
            </a:lvl1pPr>
          </a:lstStyle>
          <a:p>
            <a:pPr>
              <a:defRPr/>
            </a:pPr>
            <a:fld id="{55D1880F-A0B4-4581-8838-A9D5CAEAEC6C}" type="datetimeFigureOut">
              <a:rPr lang="en-US"/>
              <a:pPr>
                <a:defRPr/>
              </a:pPr>
              <a:t>2/27/2019</a:t>
            </a:fld>
            <a:endParaRPr lang="en-US"/>
          </a:p>
        </p:txBody>
      </p:sp>
      <p:sp>
        <p:nvSpPr>
          <p:cNvPr id="5" name="Footer Placeholder 4"/>
          <p:cNvSpPr>
            <a:spLocks noGrp="1"/>
          </p:cNvSpPr>
          <p:nvPr>
            <p:ph type="ftr" sz="quarter" idx="3"/>
          </p:nvPr>
        </p:nvSpPr>
        <p:spPr>
          <a:xfrm>
            <a:off x="1176338" y="5961063"/>
            <a:ext cx="51054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7580313" y="5961063"/>
            <a:ext cx="395287" cy="279400"/>
          </a:xfrm>
          <a:prstGeom prst="rect">
            <a:avLst/>
          </a:prstGeom>
        </p:spPr>
        <p:txBody>
          <a:bodyPr vert="horz" lIns="91440" tIns="45720" rIns="91440" bIns="45720" rtlCol="0" anchor="ctr"/>
          <a:lstStyle>
            <a:lvl1pPr algn="r">
              <a:defRPr sz="1000" b="0" i="0" smtClean="0">
                <a:solidFill>
                  <a:schemeClr val="tx1"/>
                </a:solidFill>
                <a:effectLst/>
                <a:latin typeface="+mn-lt"/>
              </a:defRPr>
            </a:lvl1pPr>
          </a:lstStyle>
          <a:p>
            <a:pPr>
              <a:defRPr/>
            </a:pPr>
            <a:fld id="{B304D32E-AB00-41BF-8542-C62FFDA8CDC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799" r:id="rId7"/>
    <p:sldLayoutId id="2147483809" r:id="rId8"/>
    <p:sldLayoutId id="2147483800" r:id="rId9"/>
    <p:sldLayoutId id="2147483801" r:id="rId10"/>
    <p:sldLayoutId id="2147483810" r:id="rId11"/>
    <p:sldLayoutId id="2147483811" r:id="rId12"/>
    <p:sldLayoutId id="2147483802" r:id="rId13"/>
    <p:sldLayoutId id="2147483812" r:id="rId14"/>
    <p:sldLayoutId id="2147483813" r:id="rId15"/>
    <p:sldLayoutId id="2147483814" r:id="rId16"/>
    <p:sldLayoutId id="2147483815" r:id="rId17"/>
  </p:sldLayoutIdLst>
  <p:txStyles>
    <p:titleStyle>
      <a:lvl1pPr algn="ctr" defTabSz="457200" rtl="0" fontAlgn="base">
        <a:spcBef>
          <a:spcPct val="0"/>
        </a:spcBef>
        <a:spcAft>
          <a:spcPct val="0"/>
        </a:spcAft>
        <a:defRPr sz="4000" kern="1200">
          <a:ln w="3175" cmpd="sng">
            <a:noFill/>
          </a:ln>
          <a:solidFill>
            <a:srgbClr val="262626"/>
          </a:solidFill>
          <a:latin typeface="+mj-lt"/>
          <a:ea typeface="+mj-ea"/>
          <a:cs typeface="+mj-cs"/>
        </a:defRPr>
      </a:lvl1pPr>
      <a:lvl2pPr algn="ctr" defTabSz="457200" rtl="0" fontAlgn="base">
        <a:spcBef>
          <a:spcPct val="0"/>
        </a:spcBef>
        <a:spcAft>
          <a:spcPct val="0"/>
        </a:spcAft>
        <a:defRPr sz="4000">
          <a:solidFill>
            <a:srgbClr val="262626"/>
          </a:solidFill>
          <a:latin typeface="Garamond" panose="02020404030301010803" pitchFamily="18" charset="0"/>
        </a:defRPr>
      </a:lvl2pPr>
      <a:lvl3pPr algn="ctr" defTabSz="457200" rtl="0" fontAlgn="base">
        <a:spcBef>
          <a:spcPct val="0"/>
        </a:spcBef>
        <a:spcAft>
          <a:spcPct val="0"/>
        </a:spcAft>
        <a:defRPr sz="4000">
          <a:solidFill>
            <a:srgbClr val="262626"/>
          </a:solidFill>
          <a:latin typeface="Garamond" panose="02020404030301010803" pitchFamily="18" charset="0"/>
        </a:defRPr>
      </a:lvl3pPr>
      <a:lvl4pPr algn="ctr" defTabSz="457200" rtl="0" fontAlgn="base">
        <a:spcBef>
          <a:spcPct val="0"/>
        </a:spcBef>
        <a:spcAft>
          <a:spcPct val="0"/>
        </a:spcAft>
        <a:defRPr sz="4000">
          <a:solidFill>
            <a:srgbClr val="262626"/>
          </a:solidFill>
          <a:latin typeface="Garamond" panose="02020404030301010803" pitchFamily="18" charset="0"/>
        </a:defRPr>
      </a:lvl4pPr>
      <a:lvl5pPr algn="ctr" defTabSz="457200" rtl="0" fontAlgn="base">
        <a:spcBef>
          <a:spcPct val="0"/>
        </a:spcBef>
        <a:spcAft>
          <a:spcPct val="0"/>
        </a:spcAft>
        <a:defRPr sz="4000">
          <a:solidFill>
            <a:srgbClr val="262626"/>
          </a:solidFill>
          <a:latin typeface="Garamond" panose="02020404030301010803"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fontAlgn="base">
        <a:spcBef>
          <a:spcPct val="20000"/>
        </a:spcBef>
        <a:spcAft>
          <a:spcPts val="600"/>
        </a:spcAft>
        <a:buClr>
          <a:schemeClr val="accent1"/>
        </a:buClr>
        <a:buSzPct val="115000"/>
        <a:buFont typeface="Arial" panose="020B0604020202020204" pitchFamily="34" charset="0"/>
        <a:buChar char="•"/>
        <a:defRPr sz="2400" kern="1200">
          <a:solidFill>
            <a:srgbClr val="262626"/>
          </a:solidFill>
          <a:latin typeface="+mn-lt"/>
          <a:ea typeface="+mn-ea"/>
          <a:cs typeface="+mn-cs"/>
        </a:defRPr>
      </a:lvl1pPr>
      <a:lvl2pPr marL="742950" indent="-285750" algn="l" defTabSz="457200" rtl="0" fontAlgn="base">
        <a:spcBef>
          <a:spcPct val="20000"/>
        </a:spcBef>
        <a:spcAft>
          <a:spcPts val="600"/>
        </a:spcAft>
        <a:buClr>
          <a:schemeClr val="accent1"/>
        </a:buClr>
        <a:buSzPct val="115000"/>
        <a:buFont typeface="Arial" panose="020B0604020202020204" pitchFamily="34" charset="0"/>
        <a:buChar char="•"/>
        <a:defRPr sz="2000" kern="1200">
          <a:solidFill>
            <a:srgbClr val="262626"/>
          </a:solidFill>
          <a:latin typeface="+mn-lt"/>
          <a:ea typeface="+mn-ea"/>
          <a:cs typeface="+mn-cs"/>
        </a:defRPr>
      </a:lvl2pPr>
      <a:lvl3pPr marL="1200150" indent="-285750" algn="l" defTabSz="457200" rtl="0" fontAlgn="base">
        <a:spcBef>
          <a:spcPct val="20000"/>
        </a:spcBef>
        <a:spcAft>
          <a:spcPts val="600"/>
        </a:spcAft>
        <a:buClr>
          <a:schemeClr val="accent1"/>
        </a:buClr>
        <a:buSzPct val="115000"/>
        <a:buFont typeface="Arial" panose="020B0604020202020204" pitchFamily="34" charset="0"/>
        <a:buChar char="•"/>
        <a:defRPr kern="1200">
          <a:solidFill>
            <a:srgbClr val="262626"/>
          </a:solidFill>
          <a:latin typeface="+mn-lt"/>
          <a:ea typeface="+mn-ea"/>
          <a:cs typeface="+mn-cs"/>
        </a:defRPr>
      </a:lvl3pPr>
      <a:lvl4pPr marL="1543050" indent="-171450" algn="l" defTabSz="457200" rtl="0" fontAlgn="base">
        <a:spcBef>
          <a:spcPct val="20000"/>
        </a:spcBef>
        <a:spcAft>
          <a:spcPts val="600"/>
        </a:spcAft>
        <a:buClr>
          <a:schemeClr val="accent1"/>
        </a:buClr>
        <a:buSzPct val="115000"/>
        <a:buFont typeface="Arial" panose="020B0604020202020204" pitchFamily="34" charset="0"/>
        <a:buChar char="•"/>
        <a:defRPr sz="1600" kern="1200">
          <a:solidFill>
            <a:srgbClr val="262626"/>
          </a:solidFill>
          <a:latin typeface="+mn-lt"/>
          <a:ea typeface="+mn-ea"/>
          <a:cs typeface="+mn-cs"/>
        </a:defRPr>
      </a:lvl4pPr>
      <a:lvl5pPr marL="2000250" indent="-171450" algn="l" defTabSz="457200" rtl="0" fontAlgn="base">
        <a:spcBef>
          <a:spcPct val="20000"/>
        </a:spcBef>
        <a:spcAft>
          <a:spcPts val="600"/>
        </a:spcAft>
        <a:buClr>
          <a:schemeClr val="accent1"/>
        </a:buClr>
        <a:buSzPct val="115000"/>
        <a:buFont typeface="Arial" panose="020B0604020202020204" pitchFamily="34" charset="0"/>
        <a:buChar char="•"/>
        <a:defRPr sz="1400" kern="1200">
          <a:solidFill>
            <a:srgbClr val="262626"/>
          </a:solidFill>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1922463" y="1811338"/>
            <a:ext cx="5308600" cy="1516062"/>
          </a:xfrm>
        </p:spPr>
        <p:txBody>
          <a:bodyPr/>
          <a:lstStyle/>
          <a:p>
            <a:r>
              <a:rPr lang="en-US" altLang="en-US" sz="3600" smtClean="0">
                <a:ln>
                  <a:noFill/>
                </a:ln>
              </a:rPr>
              <a:t>Chapter 7 Cell Structure and   Function</a:t>
            </a:r>
          </a:p>
        </p:txBody>
      </p:sp>
      <p:sp>
        <p:nvSpPr>
          <p:cNvPr id="15363" name="Subtitle 2"/>
          <p:cNvSpPr>
            <a:spLocks noGrp="1"/>
          </p:cNvSpPr>
          <p:nvPr>
            <p:ph type="subTitle" idx="1"/>
          </p:nvPr>
        </p:nvSpPr>
        <p:spPr>
          <a:xfrm>
            <a:off x="1922463" y="3598863"/>
            <a:ext cx="5308600" cy="1376362"/>
          </a:xfrm>
        </p:spPr>
        <p:txBody>
          <a:bodyPr/>
          <a:lstStyle/>
          <a:p>
            <a:pPr>
              <a:spcAft>
                <a:spcPct val="0"/>
              </a:spcAft>
            </a:pPr>
            <a:endParaRPr lang="en-US" alt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ChangeArrowheads="1"/>
          </p:cNvSpPr>
          <p:nvPr/>
        </p:nvSpPr>
        <p:spPr bwMode="auto">
          <a:xfrm>
            <a:off x="914400" y="914400"/>
            <a:ext cx="75438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b="1" u="sng"/>
              <a:t>Oxygen Regulation</a:t>
            </a:r>
            <a:r>
              <a:rPr lang="en-US" altLang="en-US" sz="2800"/>
              <a:t>: Oxygen is required to make ATP from food molecules through cellular respiration. Organisms have various mechanisms for obtaining oxygen from their environment and maintaining the proper levels of oxygen supplied to their cells.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762000"/>
            <a:ext cx="7086600" cy="4894263"/>
          </a:xfrm>
          <a:prstGeom prst="rect">
            <a:avLst/>
          </a:prstGeom>
        </p:spPr>
        <p:txBody>
          <a:bodyPr>
            <a:spAutoFit/>
          </a:bodyPr>
          <a:lstStyle/>
          <a:p>
            <a:pPr marL="342900" indent="-342900">
              <a:buFont typeface="Arial" panose="020B0604020202020204" pitchFamily="34" charset="0"/>
              <a:buChar char="•"/>
              <a:defRPr/>
            </a:pPr>
            <a:endParaRPr lang="en-US" sz="2400" dirty="0"/>
          </a:p>
          <a:p>
            <a:pPr marL="342900" indent="-342900">
              <a:buFont typeface="Arial" panose="020B0604020202020204" pitchFamily="34" charset="0"/>
              <a:buChar char="•"/>
              <a:defRPr/>
            </a:pPr>
            <a:endParaRPr lang="en-US" sz="2400" dirty="0"/>
          </a:p>
          <a:p>
            <a:pPr marL="342900" indent="-342900">
              <a:buFont typeface="Arial" panose="020B0604020202020204" pitchFamily="34" charset="0"/>
              <a:buChar char="•"/>
              <a:defRPr/>
            </a:pPr>
            <a:r>
              <a:rPr lang="en-US" sz="2400" dirty="0"/>
              <a:t>In terrestrial mammals, the rate of breathing and heart rate increase when blood oxygen levels are low and decrease when levels are high. </a:t>
            </a:r>
          </a:p>
          <a:p>
            <a:pPr>
              <a:defRPr/>
            </a:pPr>
            <a:endParaRPr lang="en-US" sz="2400" dirty="0"/>
          </a:p>
          <a:p>
            <a:pPr>
              <a:defRPr/>
            </a:pPr>
            <a:endParaRPr lang="en-US" sz="2400" dirty="0"/>
          </a:p>
          <a:p>
            <a:pPr>
              <a:defRPr/>
            </a:pPr>
            <a:r>
              <a:rPr lang="en-US" sz="2400" dirty="0"/>
              <a:t> </a:t>
            </a:r>
          </a:p>
          <a:p>
            <a:pPr marL="342900" indent="-342900">
              <a:buFont typeface="Arial" panose="020B0604020202020204" pitchFamily="34" charset="0"/>
              <a:buChar char="•"/>
              <a:defRPr/>
            </a:pPr>
            <a:r>
              <a:rPr lang="en-US" sz="2400" dirty="0"/>
              <a:t>Fish exchange oxygen through their gills. When blood oxygen levels are low, the rate at which gill covers open and close increases. This increases the rate at which water containing dissolved oxygen crosses the gills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ln>
                  <a:noFill/>
                </a:ln>
              </a:rPr>
              <a:t>7.1. The Cell Theory</a:t>
            </a:r>
          </a:p>
        </p:txBody>
      </p:sp>
      <p:sp>
        <p:nvSpPr>
          <p:cNvPr id="3" name="Content Placeholder 2"/>
          <p:cNvSpPr>
            <a:spLocks noGrp="1"/>
          </p:cNvSpPr>
          <p:nvPr>
            <p:ph idx="1"/>
          </p:nvPr>
        </p:nvSpPr>
        <p:spPr/>
        <p:txBody>
          <a:bodyPr rtlCol="0">
            <a:normAutofit fontScale="92500"/>
          </a:bodyPr>
          <a:lstStyle/>
          <a:p>
            <a:pPr fontAlgn="auto">
              <a:spcAft>
                <a:spcPts val="0"/>
              </a:spcAft>
              <a:buFont typeface="Arial"/>
              <a:buChar char="•"/>
              <a:defRPr/>
            </a:pPr>
            <a:r>
              <a:rPr lang="en-US" u="sng" dirty="0" smtClean="0">
                <a:solidFill>
                  <a:schemeClr val="tx1">
                    <a:lumMod val="85000"/>
                    <a:lumOff val="15000"/>
                  </a:schemeClr>
                </a:solidFill>
              </a:rPr>
              <a:t>Cell</a:t>
            </a:r>
            <a:r>
              <a:rPr lang="en-US" dirty="0" smtClean="0">
                <a:solidFill>
                  <a:schemeClr val="tx1">
                    <a:lumMod val="85000"/>
                    <a:lumOff val="15000"/>
                  </a:schemeClr>
                </a:solidFill>
              </a:rPr>
              <a:t> – basic unit of structure and function in living things</a:t>
            </a:r>
          </a:p>
          <a:p>
            <a:pPr fontAlgn="auto">
              <a:spcAft>
                <a:spcPts val="0"/>
              </a:spcAft>
              <a:buFont typeface="Arial"/>
              <a:buChar char="•"/>
              <a:defRPr/>
            </a:pPr>
            <a:r>
              <a:rPr lang="en-US" u="sng" dirty="0" smtClean="0">
                <a:solidFill>
                  <a:schemeClr val="tx1">
                    <a:lumMod val="85000"/>
                    <a:lumOff val="15000"/>
                  </a:schemeClr>
                </a:solidFill>
              </a:rPr>
              <a:t>Anton van Leeuwenhoek </a:t>
            </a:r>
            <a:r>
              <a:rPr lang="en-US" dirty="0" smtClean="0">
                <a:solidFill>
                  <a:schemeClr val="tx1">
                    <a:lumMod val="85000"/>
                    <a:lumOff val="15000"/>
                  </a:schemeClr>
                </a:solidFill>
              </a:rPr>
              <a:t>– developed the microscope</a:t>
            </a:r>
          </a:p>
          <a:p>
            <a:pPr fontAlgn="auto">
              <a:spcAft>
                <a:spcPts val="0"/>
              </a:spcAft>
              <a:buFont typeface="Arial"/>
              <a:buChar char="•"/>
              <a:defRPr/>
            </a:pPr>
            <a:r>
              <a:rPr lang="en-US" u="sng" dirty="0" smtClean="0">
                <a:solidFill>
                  <a:schemeClr val="tx1">
                    <a:lumMod val="85000"/>
                    <a:lumOff val="15000"/>
                  </a:schemeClr>
                </a:solidFill>
              </a:rPr>
              <a:t>Robert Hooke </a:t>
            </a:r>
            <a:r>
              <a:rPr lang="en-US" dirty="0" smtClean="0">
                <a:solidFill>
                  <a:schemeClr val="tx1">
                    <a:lumMod val="85000"/>
                    <a:lumOff val="15000"/>
                  </a:schemeClr>
                </a:solidFill>
              </a:rPr>
              <a:t>– observed slices of plant stems, wood and cork</a:t>
            </a:r>
          </a:p>
          <a:p>
            <a:pPr fontAlgn="auto">
              <a:spcAft>
                <a:spcPts val="0"/>
              </a:spcAft>
              <a:buFont typeface="Arial" panose="020B0604020202020204" pitchFamily="34" charset="0"/>
              <a:buNone/>
              <a:defRPr/>
            </a:pPr>
            <a:r>
              <a:rPr lang="en-US" dirty="0" smtClean="0">
                <a:solidFill>
                  <a:schemeClr val="tx1">
                    <a:lumMod val="85000"/>
                    <a:lumOff val="15000"/>
                  </a:schemeClr>
                </a:solidFill>
              </a:rPr>
              <a:t>                            - the cork was composed of tiny chambers</a:t>
            </a:r>
          </a:p>
          <a:p>
            <a:pPr fontAlgn="auto">
              <a:spcAft>
                <a:spcPts val="0"/>
              </a:spcAft>
              <a:buFont typeface="Arial" panose="020B0604020202020204" pitchFamily="34" charset="0"/>
              <a:buNone/>
              <a:defRPr/>
            </a:pPr>
            <a:r>
              <a:rPr lang="en-US" dirty="0" smtClean="0">
                <a:solidFill>
                  <a:schemeClr val="tx1">
                    <a:lumMod val="85000"/>
                    <a:lumOff val="15000"/>
                  </a:schemeClr>
                </a:solidFill>
              </a:rPr>
              <a:t>                            - he called these cells because it reminded him of the small rooms ( cells ) in the monastery</a:t>
            </a:r>
          </a:p>
          <a:p>
            <a:pPr fontAlgn="auto">
              <a:spcAft>
                <a:spcPts val="0"/>
              </a:spcAft>
              <a:buFont typeface="Arial" panose="020B0604020202020204" pitchFamily="34" charset="0"/>
              <a:buNone/>
              <a:defRPr/>
            </a:pPr>
            <a:r>
              <a:rPr lang="en-US" dirty="0" smtClean="0">
                <a:solidFill>
                  <a:schemeClr val="tx1">
                    <a:lumMod val="85000"/>
                    <a:lumOff val="15000"/>
                  </a:schemeClr>
                </a:solidFill>
              </a:rPr>
              <a:t>                            - he was looking at the non-living outer walls of what had once been living plant cells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p:txBody>
          <a:bodyPr rtlCol="0">
            <a:normAutofit lnSpcReduction="10000"/>
          </a:bodyPr>
          <a:lstStyle/>
          <a:p>
            <a:pPr fontAlgn="auto">
              <a:buFont typeface="Arial"/>
              <a:buChar char="•"/>
              <a:defRPr/>
            </a:pPr>
            <a:r>
              <a:rPr lang="en-US" altLang="en-US" u="sng" smtClean="0">
                <a:solidFill>
                  <a:schemeClr val="tx1">
                    <a:lumMod val="85000"/>
                    <a:lumOff val="15000"/>
                  </a:schemeClr>
                </a:solidFill>
              </a:rPr>
              <a:t>Robert Brown </a:t>
            </a:r>
            <a:r>
              <a:rPr lang="en-US" altLang="en-US" smtClean="0">
                <a:solidFill>
                  <a:schemeClr val="tx1">
                    <a:lumMod val="85000"/>
                    <a:lumOff val="15000"/>
                  </a:schemeClr>
                </a:solidFill>
              </a:rPr>
              <a:t>– 1833 – observed a dark structure near the center of the cell – nucleus</a:t>
            </a:r>
          </a:p>
          <a:p>
            <a:pPr fontAlgn="auto">
              <a:buFont typeface="Arial"/>
              <a:buChar char="•"/>
              <a:defRPr/>
            </a:pPr>
            <a:r>
              <a:rPr lang="en-US" altLang="en-US" u="sng" smtClean="0">
                <a:solidFill>
                  <a:schemeClr val="tx1">
                    <a:lumMod val="85000"/>
                    <a:lumOff val="15000"/>
                  </a:schemeClr>
                </a:solidFill>
              </a:rPr>
              <a:t>Mattias Scheiden </a:t>
            </a:r>
            <a:r>
              <a:rPr lang="en-US" altLang="en-US" smtClean="0">
                <a:solidFill>
                  <a:schemeClr val="tx1">
                    <a:lumMod val="85000"/>
                    <a:lumOff val="15000"/>
                  </a:schemeClr>
                </a:solidFill>
              </a:rPr>
              <a:t>– 1838 – stated that all plants are made of cells</a:t>
            </a:r>
          </a:p>
          <a:p>
            <a:pPr fontAlgn="auto">
              <a:buFont typeface="Arial"/>
              <a:buChar char="•"/>
              <a:defRPr/>
            </a:pPr>
            <a:r>
              <a:rPr lang="en-US" altLang="en-US" u="sng" smtClean="0">
                <a:solidFill>
                  <a:schemeClr val="tx1">
                    <a:lumMod val="85000"/>
                    <a:lumOff val="15000"/>
                  </a:schemeClr>
                </a:solidFill>
              </a:rPr>
              <a:t>Theodor Schwann </a:t>
            </a:r>
            <a:r>
              <a:rPr lang="en-US" altLang="en-US" smtClean="0">
                <a:solidFill>
                  <a:schemeClr val="tx1">
                    <a:lumMod val="85000"/>
                    <a:lumOff val="15000"/>
                  </a:schemeClr>
                </a:solidFill>
              </a:rPr>
              <a:t>– 1839 – stated that all animals are made of cells</a:t>
            </a:r>
          </a:p>
          <a:p>
            <a:pPr fontAlgn="auto">
              <a:buFont typeface="Arial"/>
              <a:buChar char="•"/>
              <a:defRPr/>
            </a:pPr>
            <a:r>
              <a:rPr lang="en-US" altLang="en-US" u="sng" smtClean="0">
                <a:solidFill>
                  <a:schemeClr val="tx1">
                    <a:lumMod val="85000"/>
                    <a:lumOff val="15000"/>
                  </a:schemeClr>
                </a:solidFill>
              </a:rPr>
              <a:t>Rudolf Virchow </a:t>
            </a:r>
            <a:r>
              <a:rPr lang="en-US" altLang="en-US" smtClean="0">
                <a:solidFill>
                  <a:schemeClr val="tx1">
                    <a:lumMod val="85000"/>
                    <a:lumOff val="15000"/>
                  </a:schemeClr>
                </a:solidFill>
              </a:rPr>
              <a:t>– 1855 – all cells arise from the division of preexisting cells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p:txBody>
          <a:bodyPr/>
          <a:lstStyle/>
          <a:p>
            <a:pPr>
              <a:spcAft>
                <a:spcPct val="0"/>
              </a:spcAft>
            </a:pPr>
            <a:r>
              <a:rPr lang="en-US" altLang="en-US" smtClean="0"/>
              <a:t>The observations and conclusions of these scientists are summarized into the </a:t>
            </a:r>
            <a:r>
              <a:rPr lang="en-US" altLang="en-US" u="sng" smtClean="0"/>
              <a:t>CELL THEORY</a:t>
            </a:r>
          </a:p>
          <a:p>
            <a:pPr>
              <a:spcAft>
                <a:spcPct val="0"/>
              </a:spcAft>
            </a:pPr>
            <a:r>
              <a:rPr lang="en-US" altLang="en-US" smtClean="0"/>
              <a:t>It states :   1. All living things are composed of 		      cells</a:t>
            </a:r>
          </a:p>
          <a:p>
            <a:pPr>
              <a:spcAft>
                <a:spcPct val="0"/>
              </a:spcAft>
              <a:buFont typeface="Arial" panose="020B0604020202020204" pitchFamily="34" charset="0"/>
              <a:buNone/>
            </a:pPr>
            <a:r>
              <a:rPr lang="en-US" altLang="en-US" smtClean="0"/>
              <a:t>                     2. Cells are the basic units of 			structure and function in living things</a:t>
            </a:r>
          </a:p>
          <a:p>
            <a:pPr>
              <a:spcAft>
                <a:spcPct val="0"/>
              </a:spcAft>
              <a:buFont typeface="Arial" panose="020B0604020202020204" pitchFamily="34" charset="0"/>
              <a:buNone/>
            </a:pPr>
            <a:r>
              <a:rPr lang="en-US" altLang="en-US" smtClean="0"/>
              <a:t>                     3. All cells come from preexisting cells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p:txBody>
          <a:bodyPr/>
          <a:lstStyle/>
          <a:p>
            <a:pPr>
              <a:spcAft>
                <a:spcPct val="0"/>
              </a:spcAft>
            </a:pPr>
            <a:r>
              <a:rPr lang="en-US" altLang="en-US" smtClean="0"/>
              <a:t>Cells vary in size and shape</a:t>
            </a:r>
          </a:p>
          <a:p>
            <a:pPr>
              <a:spcAft>
                <a:spcPct val="0"/>
              </a:spcAft>
            </a:pPr>
            <a:r>
              <a:rPr lang="en-US" altLang="en-US" smtClean="0"/>
              <a:t>Generally they are between 5 and 50 micrometers</a:t>
            </a:r>
          </a:p>
          <a:p>
            <a:pPr>
              <a:spcAft>
                <a:spcPct val="0"/>
              </a:spcAft>
            </a:pPr>
            <a:r>
              <a:rPr lang="en-US" altLang="en-US" smtClean="0"/>
              <a:t>Mycoplasmas – smallest .2 micrometers</a:t>
            </a:r>
          </a:p>
          <a:p>
            <a:pPr>
              <a:spcAft>
                <a:spcPct val="0"/>
              </a:spcAft>
            </a:pPr>
            <a:r>
              <a:rPr lang="en-US" altLang="en-US" smtClean="0"/>
              <a:t>The cells of plants and animals have three similar structure:  1. cell membrane-boundary</a:t>
            </a:r>
          </a:p>
          <a:p>
            <a:pPr>
              <a:spcAft>
                <a:spcPct val="0"/>
              </a:spcAft>
              <a:buFont typeface="Arial" panose="020B0604020202020204" pitchFamily="34" charset="0"/>
              <a:buNone/>
            </a:pPr>
            <a:r>
              <a:rPr lang="en-US" altLang="en-US" smtClean="0"/>
              <a:t>                     2. nucleus – control center</a:t>
            </a:r>
          </a:p>
          <a:p>
            <a:pPr>
              <a:spcAft>
                <a:spcPct val="0"/>
              </a:spcAft>
              <a:buFont typeface="Arial" panose="020B0604020202020204" pitchFamily="34" charset="0"/>
              <a:buNone/>
            </a:pPr>
            <a:r>
              <a:rPr lang="en-US" altLang="en-US" smtClean="0"/>
              <a:t>                     3. cytoplasm – material between  										membrane and nucleus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ln>
                  <a:noFill/>
                </a:ln>
              </a:rPr>
              <a:t>7.4 Homeostasis and Cells</a:t>
            </a:r>
          </a:p>
        </p:txBody>
      </p:sp>
      <p:sp>
        <p:nvSpPr>
          <p:cNvPr id="20483" name="Content Placeholder 2"/>
          <p:cNvSpPr>
            <a:spLocks noGrp="1"/>
          </p:cNvSpPr>
          <p:nvPr>
            <p:ph idx="1"/>
          </p:nvPr>
        </p:nvSpPr>
        <p:spPr/>
        <p:txBody>
          <a:bodyPr/>
          <a:lstStyle/>
          <a:p>
            <a:r>
              <a:rPr lang="en-US" altLang="en-US" sz="3200" b="1" u="sng" smtClean="0"/>
              <a:t>Homeostasis:</a:t>
            </a:r>
            <a:r>
              <a:rPr lang="en-US" altLang="en-US" sz="3200" smtClean="0"/>
              <a:t> Living things maintain a stable internal environment in a changing external environment. Although conditions outside an organism may change, conditions inside an organism tend to remain constant.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90588"/>
            <a:ext cx="7162800" cy="5354637"/>
          </a:xfrm>
          <a:prstGeom prst="rect">
            <a:avLst/>
          </a:prstGeom>
        </p:spPr>
        <p:txBody>
          <a:bodyPr>
            <a:spAutoFit/>
          </a:bodyPr>
          <a:lstStyle/>
          <a:p>
            <a:pPr>
              <a:defRPr/>
            </a:pPr>
            <a:r>
              <a:rPr lang="en-US" b="1" u="sng" dirty="0"/>
              <a:t>Thermoregulation</a:t>
            </a:r>
            <a:r>
              <a:rPr lang="en-US" dirty="0"/>
              <a:t>: Organisms have various mechanisms for maintaining their body temperature within limits necessary for survival. </a:t>
            </a:r>
          </a:p>
          <a:p>
            <a:pPr>
              <a:defRPr/>
            </a:pPr>
            <a:endParaRPr lang="en-US" dirty="0"/>
          </a:p>
          <a:p>
            <a:pPr>
              <a:defRPr/>
            </a:pPr>
            <a:endParaRPr lang="en-US" dirty="0"/>
          </a:p>
          <a:p>
            <a:pPr marL="285750" indent="-285750">
              <a:buFont typeface="Arial" panose="020B0604020202020204" pitchFamily="34" charset="0"/>
              <a:buChar char="•"/>
              <a:defRPr/>
            </a:pPr>
            <a:r>
              <a:rPr lang="en-US" dirty="0"/>
              <a:t>  Human sweat absorbs heat from the skin and that heat is removed as the sweat evaporates. Shivering generates heat.</a:t>
            </a:r>
          </a:p>
          <a:p>
            <a:pPr>
              <a:defRPr/>
            </a:pPr>
            <a:endParaRPr lang="en-US" dirty="0"/>
          </a:p>
          <a:p>
            <a:pPr>
              <a:defRPr/>
            </a:pPr>
            <a:endParaRPr lang="en-US" dirty="0"/>
          </a:p>
          <a:p>
            <a:pPr marL="285750" indent="-285750">
              <a:buFont typeface="Arial" panose="020B0604020202020204" pitchFamily="34" charset="0"/>
              <a:buChar char="•"/>
              <a:defRPr/>
            </a:pPr>
            <a:r>
              <a:rPr lang="en-US" dirty="0"/>
              <a:t>  Many animals such as birds and dogs pant to release heat from their bodies. Heat from blood is transferred to cooler air passing through the mouth, windpipe, and lungs.</a:t>
            </a:r>
          </a:p>
          <a:p>
            <a:pPr>
              <a:defRPr/>
            </a:pPr>
            <a:r>
              <a:rPr lang="en-US" dirty="0"/>
              <a:t>    </a:t>
            </a:r>
          </a:p>
          <a:p>
            <a:pPr>
              <a:defRPr/>
            </a:pPr>
            <a:endParaRPr lang="en-US" dirty="0"/>
          </a:p>
          <a:p>
            <a:pPr marL="285750" indent="-285750">
              <a:buFont typeface="Arial" panose="020B0604020202020204" pitchFamily="34" charset="0"/>
              <a:buChar char="•"/>
              <a:defRPr/>
            </a:pPr>
            <a:r>
              <a:rPr lang="en-US" dirty="0"/>
              <a:t> Ectotherms (“cold-blooded” organisms such as reptiles regulate their body temperature through their behavior. If too warm they find shade or water. If too cold they get in the sun. In extreme conditions they may migrate or hibernate. </a:t>
            </a:r>
          </a:p>
          <a:p>
            <a:pPr>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143000"/>
            <a:ext cx="5638800" cy="4340225"/>
          </a:xfrm>
          <a:prstGeom prst="rect">
            <a:avLst/>
          </a:prstGeom>
        </p:spPr>
        <p:txBody>
          <a:bodyPr>
            <a:spAutoFit/>
          </a:bodyPr>
          <a:lstStyle/>
          <a:p>
            <a:pPr>
              <a:defRPr/>
            </a:pPr>
            <a:r>
              <a:rPr lang="en-US" sz="2400" b="1" u="sng" dirty="0"/>
              <a:t>Water Regulation</a:t>
            </a:r>
            <a:r>
              <a:rPr lang="en-US" sz="2400" dirty="0"/>
              <a:t>: Because the cell is filled with salts, sugars, proteins, and other molecules, it will almost always be hypertonic to fresh water. When placed in fresh water, these cells will gain water</a:t>
            </a:r>
            <a:r>
              <a:rPr lang="en-US" sz="2800" dirty="0"/>
              <a:t>.</a:t>
            </a:r>
          </a:p>
          <a:p>
            <a:pPr>
              <a:defRPr/>
            </a:pPr>
            <a:endParaRPr lang="en-US" sz="2800" dirty="0"/>
          </a:p>
          <a:p>
            <a:pPr marL="342900" indent="-342900">
              <a:buFont typeface="Arial" panose="020B0604020202020204" pitchFamily="34" charset="0"/>
              <a:buChar char="•"/>
              <a:defRPr/>
            </a:pPr>
            <a:r>
              <a:rPr lang="en-US" sz="2000" dirty="0"/>
              <a:t>Many single-celled organisms such as </a:t>
            </a:r>
            <a:r>
              <a:rPr lang="en-US" sz="2000" dirty="0" err="1"/>
              <a:t>protists</a:t>
            </a:r>
            <a:r>
              <a:rPr lang="en-US" sz="2000" dirty="0"/>
              <a:t> that live in fresh water have a special organelle called a contractile vacuole that collects excess water and pumps it out of the cell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685800"/>
            <a:ext cx="5334000" cy="5632450"/>
          </a:xfrm>
          <a:prstGeom prst="rect">
            <a:avLst/>
          </a:prstGeom>
        </p:spPr>
        <p:txBody>
          <a:bodyPr>
            <a:spAutoFit/>
          </a:bodyPr>
          <a:lstStyle/>
          <a:p>
            <a:pPr marL="285750" indent="-285750">
              <a:buFont typeface="Arial" panose="020B0604020202020204" pitchFamily="34" charset="0"/>
              <a:buChar char="•"/>
              <a:defRPr/>
            </a:pPr>
            <a:r>
              <a:rPr lang="en-US" sz="2400" dirty="0"/>
              <a:t>Plant cells have tough cell walls made of cellulose that prevent the cells from bursting.</a:t>
            </a:r>
          </a:p>
          <a:p>
            <a:pPr>
              <a:defRPr/>
            </a:pPr>
            <a:endParaRPr lang="en-US" sz="2400" dirty="0"/>
          </a:p>
          <a:p>
            <a:pPr>
              <a:defRPr/>
            </a:pPr>
            <a:r>
              <a:rPr lang="en-US" sz="2400" dirty="0"/>
              <a:t> </a:t>
            </a:r>
          </a:p>
          <a:p>
            <a:pPr marL="285750" indent="-285750">
              <a:buFont typeface="Arial" panose="020B0604020202020204" pitchFamily="34" charset="0"/>
              <a:buChar char="•"/>
              <a:defRPr/>
            </a:pPr>
            <a:r>
              <a:rPr lang="en-US" sz="2400" dirty="0"/>
              <a:t> The cells of large organisms, such as vertebrates, are surrounded by blood, which is isotonic to the cytosol of the cell.</a:t>
            </a:r>
          </a:p>
          <a:p>
            <a:pPr marL="285750" indent="-285750">
              <a:buFont typeface="Arial" panose="020B0604020202020204" pitchFamily="34" charset="0"/>
              <a:buChar char="•"/>
              <a:defRPr/>
            </a:pPr>
            <a:endParaRPr lang="en-US" sz="2400" dirty="0"/>
          </a:p>
          <a:p>
            <a:pPr>
              <a:defRPr/>
            </a:pPr>
            <a:endParaRPr lang="en-US" sz="2400" dirty="0"/>
          </a:p>
          <a:p>
            <a:pPr marL="285750" indent="-285750">
              <a:buFont typeface="Arial" panose="020B0604020202020204" pitchFamily="34" charset="0"/>
              <a:buChar char="•"/>
              <a:defRPr/>
            </a:pPr>
            <a:r>
              <a:rPr lang="en-US" sz="2400" dirty="0"/>
              <a:t> In addition, these organisms have kidneys that maintain the proper balance of water and solutes in the blood</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docProps/app.xml><?xml version="1.0" encoding="utf-8"?>
<Properties xmlns="http://schemas.openxmlformats.org/officeDocument/2006/extended-properties" xmlns:vt="http://schemas.openxmlformats.org/officeDocument/2006/docPropsVTypes">
  <Template>Organic</Template>
  <TotalTime>311</TotalTime>
  <Words>608</Words>
  <Application>Microsoft Office PowerPoint</Application>
  <PresentationFormat>On-screen Show (4:3)</PresentationFormat>
  <Paragraphs>52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Garamond</vt:lpstr>
      <vt:lpstr>Calibri</vt:lpstr>
      <vt:lpstr>Organic</vt:lpstr>
      <vt:lpstr>Chapter 7 Cell Structure and   Function</vt:lpstr>
      <vt:lpstr>7.1. The Cell Theory</vt:lpstr>
      <vt:lpstr>PowerPoint Presentation</vt:lpstr>
      <vt:lpstr>PowerPoint Presentation</vt:lpstr>
      <vt:lpstr>PowerPoint Presentation</vt:lpstr>
      <vt:lpstr>7.4 Homeostasis and Cells</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Cell Structure and   Function</dc:title>
  <dc:creator>Linda Muracco</dc:creator>
  <cp:lastModifiedBy>Linda Muracco</cp:lastModifiedBy>
  <cp:revision>32</cp:revision>
  <dcterms:created xsi:type="dcterms:W3CDTF">2009-02-11T13:47:35Z</dcterms:created>
  <dcterms:modified xsi:type="dcterms:W3CDTF">2019-02-27T17:12:46Z</dcterms:modified>
</cp:coreProperties>
</file>