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4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		Chapter 9 </a:t>
            </a:r>
            <a:br>
              <a:rPr lang="en-US" sz="4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CELLULAR RESPIRATION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48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And FERMENTATION</a:t>
            </a:r>
            <a:endParaRPr sz="4800" b="1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Step 3: Electron Transport</a:t>
            </a: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677325" y="1444623"/>
            <a:ext cx="8596800" cy="45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114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lang="en-US" sz="30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Location: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mitochondria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411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lang="en-US" sz="30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Uses: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NADH and FADH2 (from the Krebs Cycle)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- passed from one carrier protein to the next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- uses the high energy electrons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411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lang="en-US" sz="30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Produces: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converts ADP → ATP, H</a:t>
            </a:r>
            <a:r>
              <a:rPr lang="en-US" sz="3000" b="0" i="0" u="none" strike="noStrike" cap="none" baseline="-25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ENERGY AND EXERCISE</a:t>
            </a:r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677325" y="1349372"/>
            <a:ext cx="8596800" cy="4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Aerobic cellular respiration produces </a:t>
            </a:r>
            <a:r>
              <a:rPr lang="en-US" sz="2400" b="0" i="0" u="none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36 total ATP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molecules from each glucose molecule (37% efficient).</a:t>
            </a:r>
            <a:endParaRPr sz="2400"/>
          </a:p>
          <a:p>
            <a:pPr marL="742950" marR="0" lvl="1" indent="-3568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Remainder of energy from glucose is released as heat (body feels warm after exercise).</a:t>
            </a:r>
            <a:endParaRPr sz="2400"/>
          </a:p>
          <a:p>
            <a:pPr marL="457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Eating food:</a:t>
            </a:r>
            <a:endParaRPr sz="2400"/>
          </a:p>
          <a:p>
            <a:pPr marL="742950" marR="0" lvl="1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 b="0" i="1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Complex carbs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are broken down into </a:t>
            </a:r>
            <a:r>
              <a:rPr lang="en-US" sz="24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simple sugars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that are converted to glucose.</a:t>
            </a:r>
            <a:endParaRPr sz="2400"/>
          </a:p>
          <a:p>
            <a:pPr marL="742950" marR="0" lvl="1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 b="0" i="1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Lipids and proteins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broken down into molecules that enter glycolysis or Krebs cycle.  </a:t>
            </a:r>
            <a:endParaRPr sz="2400"/>
          </a:p>
          <a:p>
            <a:pPr marL="457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/>
          <p:nvPr/>
        </p:nvSpPr>
        <p:spPr>
          <a:xfrm>
            <a:off x="1877568" y="725180"/>
            <a:ext cx="6096000" cy="602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Breathing and respiration:</a:t>
            </a:r>
            <a:endParaRPr/>
          </a:p>
          <a:p>
            <a:pPr marL="742950" marR="0" lvl="2" indent="-2578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2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Oxygen is needed to produce ATP in mitochondria </a:t>
            </a:r>
            <a:endParaRPr/>
          </a:p>
          <a:p>
            <a:pPr marL="742950" marR="0" lvl="2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Without oxygen, the body tries to make ATP by glycolysis alone (not sufficient for most cells).</a:t>
            </a:r>
            <a:endParaRPr/>
          </a:p>
          <a:p>
            <a:pPr marL="742950" marR="0" lvl="2" indent="-2578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00050" marR="0" lvl="2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Relationship between photosynthesis and cellular respiration:</a:t>
            </a:r>
            <a:endParaRPr/>
          </a:p>
          <a:p>
            <a:pPr marL="457200" marR="0" lvl="1" indent="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Photosynthesis produces glucose and oxygen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Cellular Respiration breaks down glucose using oxygen, to produce ATP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Fermentation</a:t>
            </a:r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677325" y="1047750"/>
            <a:ext cx="8596800" cy="55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9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Process of breaking down glucose in the </a:t>
            </a:r>
            <a:r>
              <a:rPr lang="en-US" sz="2400" b="0" i="1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absence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of oxygen - </a:t>
            </a:r>
            <a:r>
              <a:rPr lang="en-US" sz="24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Anaerobic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 does not require oxygen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41427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Cells perform glycolysis followed by fermentation 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(this means Krebs cycle and electron transport DO NOT occur)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sz="24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Uses: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1 glucose molecule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sz="24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Produces: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CO2, NAD+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41427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 Main Types: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1. Alcoholic Fermentation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2. Lactic Acid Fermentation</a:t>
            </a:r>
            <a:endParaRPr sz="2400"/>
          </a:p>
          <a:p>
            <a:pPr marL="342900" marR="0" lvl="0" indent="-26187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76"/>
              <a:buFont typeface="Noto Sans Symbols"/>
              <a:buNone/>
            </a:pPr>
            <a:endParaRPr sz="1595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Alcoholic Fermentation</a:t>
            </a:r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677325" y="2160601"/>
            <a:ext cx="8596800" cy="4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Pyruvic Acid + NADH → ethyl alcohol + CO</a:t>
            </a:r>
            <a:r>
              <a:rPr lang="en-US" sz="2400" b="1" i="0" u="none" strike="noStrike" cap="none" baseline="-25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2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+  NAD+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Used by </a:t>
            </a:r>
            <a:r>
              <a:rPr lang="en-US" sz="24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yeast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-(</a:t>
            </a:r>
            <a:r>
              <a:rPr lang="en-US" sz="24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facultative anaerobes-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will use aerobic respiration when oxygen is present, but if not they will use fermentation)</a:t>
            </a: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Products: ethyl alcohol, CO</a:t>
            </a:r>
            <a:r>
              <a:rPr lang="en-US" sz="2400" b="0" i="0" u="none" strike="noStrike" cap="none" baseline="-25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, and NAD+</a:t>
            </a:r>
            <a:endParaRPr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</a:t>
            </a:r>
            <a:r>
              <a:rPr lang="en-US" sz="2400" b="0" i="0" u="none" strike="noStrike" cap="none" baseline="-25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production causes bread dough to rise, bubbles in beer, etc.</a:t>
            </a: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Lactic acid fermentation</a:t>
            </a:r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body" idx="1"/>
          </p:nvPr>
        </p:nvSpPr>
        <p:spPr>
          <a:xfrm>
            <a:off x="677325" y="1143000"/>
            <a:ext cx="8596800" cy="5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Pyruvic Acid + NADH → lactic acid +  NAD+</a:t>
            </a:r>
            <a:r>
              <a:rPr lang="en-US" sz="166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/>
          </a:p>
          <a:p>
            <a:pPr marL="342900" marR="0" lvl="0" indent="-4107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Occurs during rapid exercise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- not enough oxygen to continue oxidative respiration (through Krebs Cycle and  Electron Transport Chain)</a:t>
            </a:r>
            <a:endParaRPr sz="2400"/>
          </a:p>
          <a:p>
            <a:pPr marL="342900" marR="0" lvl="0" indent="-4107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Lactic acid buildup causes the painful, burning sensation in muscles after intense activity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4107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Bacteria use this process to make foods like sour cream, yogurt, buttermilk, and sauerkraut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342900" marR="0" lvl="0" indent="-4107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 b="0" i="0" u="sng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Why is fermentation useful?</a:t>
            </a:r>
            <a:endParaRPr sz="2400"/>
          </a:p>
          <a:p>
            <a:pPr marL="342900" marR="0" lvl="0" indent="-4107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Produces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NAD+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that is used in glycolysis so that it can continue to make small amounts of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ATP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Photosynthesis vs. Respiration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121700" y="1355348"/>
            <a:ext cx="8596800" cy="4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45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almost </a:t>
            </a:r>
            <a:r>
              <a:rPr lang="en-US" sz="30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opposite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processes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- equations are opposites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0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Photosynthesis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 deposits energy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-occurs only in plants, algae, and some bacteria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0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Respiration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withdraws energy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-takes place in all eukaryotes and some     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prokaryotes</a:t>
            </a:r>
            <a:endParaRPr sz="3000"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5275" y="293700"/>
            <a:ext cx="4451100" cy="62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r="-2891" b="-2145"/>
          <a:stretch/>
        </p:blipFill>
        <p:spPr>
          <a:xfrm>
            <a:off x="359275" y="280200"/>
            <a:ext cx="10340400" cy="60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Chemical Energy In Food 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677325" y="1366854"/>
            <a:ext cx="8596800" cy="5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➢"/>
            </a:pP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Purpose of food</a:t>
            </a:r>
            <a:r>
              <a:rPr lang="en-US"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/>
          </a:p>
          <a:p>
            <a:pPr marL="990600" marR="0" lvl="1" indent="-6019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 of raw materials used to make new molecules</a:t>
            </a:r>
            <a:endParaRPr sz="3000"/>
          </a:p>
          <a:p>
            <a:pPr marL="990600" marR="0" lvl="1" indent="-6019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 of energy</a:t>
            </a:r>
            <a:r>
              <a:rPr lang="en-US" sz="3000" b="0" i="0" u="none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0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hlink"/>
                </a:solidFill>
              </a:rPr>
              <a:t>       </a:t>
            </a:r>
            <a:r>
              <a:rPr lang="en-US" sz="2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Calorie</a:t>
            </a:r>
            <a:r>
              <a:rPr lang="en-US"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– the amount of energy needed to raise the temperature of one gram of water one degree Celsius.</a:t>
            </a:r>
            <a:endParaRPr/>
          </a:p>
          <a:p>
            <a:pPr marL="990600" marR="0" lvl="1" indent="-6019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Cells </a:t>
            </a:r>
            <a:r>
              <a:rPr lang="en-US" sz="30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gradually 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release the energy from glucose.</a:t>
            </a:r>
            <a:endParaRPr sz="3000"/>
          </a:p>
          <a:p>
            <a:pPr marL="9906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Cellular Respiration Overview</a:t>
            </a:r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9" y="20970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30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Cellular Respiration</a:t>
            </a:r>
            <a:r>
              <a:rPr lang="en-US" sz="30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– the process that</a:t>
            </a: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releases energy by breaking down food molecules in the presence of oxygen.</a:t>
            </a: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90600" marR="0" lvl="1" indent="-6426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Contains 3 Pathways:</a:t>
            </a:r>
            <a:endParaRPr sz="3000"/>
          </a:p>
          <a:p>
            <a:pPr marL="1371600" marR="0" lvl="2" indent="-5765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Glycolysis</a:t>
            </a:r>
            <a:endParaRPr sz="3000"/>
          </a:p>
          <a:p>
            <a:pPr marL="1371600" marR="0" lvl="2" indent="-5765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Krebs cycle</a:t>
            </a:r>
            <a:endParaRPr sz="3000"/>
          </a:p>
          <a:p>
            <a:pPr marL="1371600" marR="0" lvl="2" indent="-5765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Electron transport</a:t>
            </a:r>
            <a:endParaRPr sz="3000"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4700" y="1060850"/>
            <a:ext cx="5218200" cy="54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Cellular Respiration Overview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677325" y="1397000"/>
            <a:ext cx="85968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marR="0" lvl="1" indent="-6045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equation for cellular respiration is:</a:t>
            </a:r>
            <a:endParaRPr sz="2400"/>
          </a:p>
          <a:p>
            <a:pPr marL="9906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6O</a:t>
            </a:r>
            <a:r>
              <a:rPr lang="en-US" sz="2400" b="0" i="0" u="none" strike="noStrike" cap="none" baseline="-25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+ C</a:t>
            </a:r>
            <a:r>
              <a:rPr lang="en-US" sz="2400" b="0" i="0" u="none" strike="noStrike" cap="none" baseline="-25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</a:t>
            </a:r>
            <a:r>
              <a:rPr lang="en-US" sz="2400" b="0" i="0" u="none" strike="noStrike" cap="none" baseline="-25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-US" sz="2400" b="0" i="0" u="none" strike="noStrike" cap="none" baseline="-25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→  6CO</a:t>
            </a:r>
            <a:r>
              <a:rPr lang="en-US" sz="2400" b="0" i="0" u="none" strike="noStrike" cap="none" baseline="-25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+ 6H</a:t>
            </a:r>
            <a:r>
              <a:rPr lang="en-US" sz="2400" b="0" i="0" u="none" strike="noStrike" cap="none" baseline="-25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 + ATP (energy)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568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If </a:t>
            </a:r>
            <a:r>
              <a:rPr lang="en-US" sz="2400" b="0" i="0" u="none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cellular respiration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took place in one step, all the energy would be released at once and most would be lost as heat.</a:t>
            </a:r>
            <a:endParaRPr sz="2400"/>
          </a:p>
          <a:p>
            <a: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SOLUTION: Each of the three stages of cellular respiration captures some of the chemical energy available in food molecules and uses it to produce ATP or energy.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19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Step 1: Glycolysis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677325" y="1143000"/>
            <a:ext cx="8596800" cy="55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114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Process in which 1 molecule of glucose is broken in half, producing 2 molecules of pyruvic acid</a:t>
            </a:r>
            <a:endParaRPr sz="3000"/>
          </a:p>
          <a:p>
            <a:pPr marL="342900" marR="0" lvl="0" indent="-411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Does NOT require oxygen</a:t>
            </a: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411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Location: cytoplasm</a:t>
            </a:r>
            <a:endParaRPr sz="3000"/>
          </a:p>
          <a:p>
            <a:pPr marL="342900" marR="0" lvl="0" indent="-411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Uses: 2 stored ATP, 1 molecule of glucose</a:t>
            </a:r>
            <a:endParaRPr sz="3000"/>
          </a:p>
          <a:p>
            <a:pPr marL="342900" marR="0" lvl="0" indent="-411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Produces: 4 ATP molecules, 2 molecules of pyruvic acid</a:t>
            </a:r>
            <a:endParaRPr sz="3000"/>
          </a:p>
          <a:p>
            <a:pPr marL="342900" marR="0" lvl="0" indent="-411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NET GAIN: 2 ATP (2% of the total chemical energy in glucose), 2 molecules pyruvic acid</a:t>
            </a: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OXIDATIVE (AEROBIC) RESPIRATION</a:t>
            </a:r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➢"/>
            </a:pPr>
            <a:r>
              <a:rPr lang="en-US" sz="2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lang="en-US" sz="30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espiration</a:t>
            </a:r>
            <a:r>
              <a:rPr lang="en-US" sz="3000" b="0" i="0" u="none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 process that involves oxygen and breaks down food molecules to release energy.</a:t>
            </a:r>
            <a:endParaRPr sz="3000"/>
          </a:p>
          <a:p>
            <a:pPr marL="3429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To get the rest of the energy from the food molecules, the cell </a:t>
            </a:r>
            <a:r>
              <a:rPr lang="en-US" sz="3000" b="0" i="1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uses oxygen.</a:t>
            </a:r>
            <a:endParaRPr sz="3000" b="0" i="1" u="sng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 i="1" u="sng"/>
          </a:p>
          <a:p>
            <a:pPr marL="3429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➢"/>
            </a:pPr>
            <a:r>
              <a:rPr lang="en-US" sz="30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Aerobic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– requires oxygen.</a:t>
            </a:r>
            <a:endParaRPr sz="300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reason we need to breathe, to respire</a:t>
            </a:r>
            <a:r>
              <a:rPr lang="en-US"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342900" marR="0" lvl="0" indent="-2006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Step 2: Krebs Cycle</a:t>
            </a:r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677325" y="1095375"/>
            <a:ext cx="8596800" cy="49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lang="en-US" sz="30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Location: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mitochondria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431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lang="en-US" sz="30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Uses: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the carbon from pyruvic acid (made in  glycolysis) is broken down 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431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lang="en-US" sz="30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Produces: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CO</a:t>
            </a:r>
            <a:r>
              <a:rPr lang="en-US" sz="3000" b="0" i="0" u="none" strike="noStrike" cap="none" baseline="-25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(waste product, released when you exhale)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NADH</a:t>
            </a:r>
            <a:endParaRPr sz="30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FADH</a:t>
            </a:r>
            <a:r>
              <a:rPr lang="en-US" sz="3000" b="0" i="0" u="none" strike="noStrike" cap="none" baseline="-25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Widescreen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Noto Sans Symbols</vt:lpstr>
      <vt:lpstr>Trebuchet MS</vt:lpstr>
      <vt:lpstr>Facet</vt:lpstr>
      <vt:lpstr>  Chapter 9  CELLULAR RESPIRATION</vt:lpstr>
      <vt:lpstr>Photosynthesis vs. Respiration</vt:lpstr>
      <vt:lpstr>PowerPoint Presentation</vt:lpstr>
      <vt:lpstr>Chemical Energy In Food </vt:lpstr>
      <vt:lpstr>Cellular Respiration Overview</vt:lpstr>
      <vt:lpstr>Cellular Respiration Overview</vt:lpstr>
      <vt:lpstr>Step 1: Glycolysis</vt:lpstr>
      <vt:lpstr>OXIDATIVE (AEROBIC) RESPIRATION</vt:lpstr>
      <vt:lpstr>Step 2: Krebs Cycle</vt:lpstr>
      <vt:lpstr>Step 3: Electron Transport</vt:lpstr>
      <vt:lpstr>ENERGY AND EXERCISE</vt:lpstr>
      <vt:lpstr>PowerPoint Presentation</vt:lpstr>
      <vt:lpstr>Fermentation</vt:lpstr>
      <vt:lpstr>Alcoholic Fermentation</vt:lpstr>
      <vt:lpstr>Lactic acid fermentation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Chapter 9  CELLULAR RESPIRATION</dc:title>
  <dc:creator>Linda Muracco</dc:creator>
  <cp:lastModifiedBy>Linda Muracco</cp:lastModifiedBy>
  <cp:revision>1</cp:revision>
  <dcterms:modified xsi:type="dcterms:W3CDTF">2019-01-09T19:04:54Z</dcterms:modified>
</cp:coreProperties>
</file>