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6" r:id="rId10"/>
    <p:sldId id="267" r:id="rId11"/>
    <p:sldId id="265" r:id="rId12"/>
    <p:sldId id="268" r:id="rId13"/>
    <p:sldId id="269" r:id="rId14"/>
    <p:sldId id="262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00C4-C4FD-4F4D-B588-FE30F7F42DCB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B6ABC-1869-4E88-A29F-C0D24EA6F3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57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E6FFD-2135-4A83-A0FD-EE2A5C6FDDCC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E902-FEF9-40F0-A561-4C59E420F9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48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B7D61-42EC-4082-ABA8-EB9B12ACAAB5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83DFC-1CA5-416E-8226-4736305906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92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9DC7-D57C-4A38-BF77-BA5D755F3876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5A909-815E-42F5-B813-87315B15DC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55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B955D-5FA2-4EB2-981F-0EC621544877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0A53F-60F8-4713-B3C3-2923398E9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83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E2757-8C8D-4046-80C7-E5A17660E496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41AA5-AED1-4914-8F39-F1B38B5BC0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09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CE20F-342A-4288-8F4E-AE0FF95F810F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480E4-7E09-4049-95BE-B4F04640D8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55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9F73-BA98-4920-9524-7484CA971FF5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D9FB8-6FD3-41CA-B0A9-33F67CFB50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30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B5FB-08A2-4B67-A0F7-306497A7320D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F58AD-35CD-44FB-82BC-12AB7D6B0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1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21-C033-4777-99F5-6071ADAF177D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5039E-FC53-41F2-97ED-E05D329359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60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B45C4-70FE-43D3-B470-A7A30A3982AA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9717A-89B3-477B-8398-B9D9A05A5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40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91E484-D59F-439E-8C40-4D5EB54670EE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93DCCE0-2DEB-4A5C-94AA-14EB059143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Cell Physiology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b. </a:t>
            </a:r>
            <a:r>
              <a:rPr lang="en-US" u="sng" dirty="0" smtClean="0"/>
              <a:t>Bulk Transport </a:t>
            </a:r>
            <a:r>
              <a:rPr lang="en-US" dirty="0" smtClean="0"/>
              <a:t>– Two types: </a:t>
            </a:r>
            <a:r>
              <a:rPr lang="en-US" u="sng" dirty="0" err="1" smtClean="0"/>
              <a:t>exocytosis</a:t>
            </a:r>
            <a:r>
              <a:rPr lang="en-US" u="sng" dirty="0" smtClean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                                -out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                    </a:t>
            </a:r>
            <a:r>
              <a:rPr lang="en-US" u="sng" dirty="0" err="1" smtClean="0"/>
              <a:t>endocytosis</a:t>
            </a:r>
            <a:endParaRPr lang="en-US" u="sng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                                 - in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</a:t>
            </a:r>
            <a:r>
              <a:rPr lang="en-US" u="sng" dirty="0" err="1" smtClean="0"/>
              <a:t>Phagocytosis</a:t>
            </a:r>
            <a:r>
              <a:rPr lang="en-US" u="sng" dirty="0" smtClean="0"/>
              <a:t> – </a:t>
            </a:r>
            <a:r>
              <a:rPr lang="en-US" dirty="0" smtClean="0"/>
              <a:t>“cell eating”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- protective mechanism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</a:t>
            </a:r>
            <a:r>
              <a:rPr lang="en-US" u="sng" dirty="0" err="1" smtClean="0"/>
              <a:t>Pinocytosis</a:t>
            </a:r>
            <a:r>
              <a:rPr lang="en-US" u="sng" dirty="0" smtClean="0"/>
              <a:t> –</a:t>
            </a:r>
            <a:r>
              <a:rPr lang="en-US" dirty="0" smtClean="0"/>
              <a:t> “ cell drinking”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- fluid phase </a:t>
            </a:r>
            <a:r>
              <a:rPr lang="en-US" dirty="0" err="1" smtClean="0"/>
              <a:t>endocytosis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</a:t>
            </a:r>
            <a:r>
              <a:rPr lang="en-US" u="sng" dirty="0" smtClean="0"/>
              <a:t>  Receptor- mediated </a:t>
            </a:r>
            <a:r>
              <a:rPr lang="en-US" u="sng" dirty="0" err="1" smtClean="0"/>
              <a:t>endocytosis</a:t>
            </a:r>
            <a:r>
              <a:rPr lang="en-US" u="sng" dirty="0" smtClean="0"/>
              <a:t> </a:t>
            </a:r>
            <a:r>
              <a:rPr lang="en-US" dirty="0" smtClean="0"/>
              <a:t>– taking in specific target molecules, such as enzymes, hormones, cholesterol, and iron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                                - flu viruses use this to enter and attack our cells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B. C</a:t>
            </a:r>
            <a:r>
              <a:rPr lang="en-US" u="sng" dirty="0" smtClean="0"/>
              <a:t>ell Division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The cell life cycle has two major periods: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1. </a:t>
            </a:r>
            <a:r>
              <a:rPr lang="en-US" u="sng" dirty="0" err="1" smtClean="0"/>
              <a:t>Interphase</a:t>
            </a:r>
            <a:endParaRPr lang="en-US" u="sng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2. </a:t>
            </a:r>
            <a:r>
              <a:rPr lang="en-US" u="sng" dirty="0" smtClean="0"/>
              <a:t>Cell Division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</a:t>
            </a:r>
            <a:r>
              <a:rPr lang="en-US" u="sng" dirty="0" smtClean="0"/>
              <a:t> </a:t>
            </a:r>
            <a:r>
              <a:rPr lang="en-US" u="sng" dirty="0" err="1" smtClean="0"/>
              <a:t>Interphase</a:t>
            </a:r>
            <a:r>
              <a:rPr lang="en-US" u="sng" dirty="0" smtClean="0"/>
              <a:t> </a:t>
            </a:r>
            <a:r>
              <a:rPr lang="en-US" dirty="0" smtClean="0"/>
              <a:t>– cell growth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- longest phase of the cycle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- metabolic phase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- three </a:t>
            </a:r>
            <a:r>
              <a:rPr lang="en-US" dirty="0" err="1" smtClean="0"/>
              <a:t>subphases</a:t>
            </a:r>
            <a:r>
              <a:rPr lang="en-US" dirty="0" smtClean="0"/>
              <a:t>: </a:t>
            </a:r>
            <a:r>
              <a:rPr lang="en-US" b="1" i="1" dirty="0" smtClean="0"/>
              <a:t>G1,S,G2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- DNA is replicated, RNA and protein are synthesized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u="sng" dirty="0" smtClean="0"/>
              <a:t>Cell Division </a:t>
            </a:r>
            <a:r>
              <a:rPr lang="en-US" dirty="0" smtClean="0"/>
              <a:t>– consists of two events: 1. </a:t>
            </a:r>
            <a:r>
              <a:rPr lang="en-US" u="sng" dirty="0" smtClean="0"/>
              <a:t>Mitosis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                 2. </a:t>
            </a:r>
            <a:r>
              <a:rPr lang="en-US" u="sng" dirty="0" err="1" smtClean="0"/>
              <a:t>Cytokinesis</a:t>
            </a:r>
            <a:endParaRPr lang="en-US" u="sng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u="sng" dirty="0" smtClean="0"/>
              <a:t>Mitosis </a:t>
            </a:r>
            <a:r>
              <a:rPr lang="en-US" dirty="0" smtClean="0"/>
              <a:t>– division of the nucleus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- four stages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1. </a:t>
            </a:r>
            <a:r>
              <a:rPr lang="en-US" u="sng" dirty="0" smtClean="0"/>
              <a:t>Prophase</a:t>
            </a:r>
            <a:r>
              <a:rPr lang="en-US" dirty="0" smtClean="0"/>
              <a:t> – chromatin threads coil and shorten and chromosomes appear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- each chromosome is made up of two strands, each called a </a:t>
            </a:r>
            <a:r>
              <a:rPr lang="en-US" i="1" dirty="0" err="1" smtClean="0"/>
              <a:t>chromatid</a:t>
            </a:r>
            <a:r>
              <a:rPr lang="en-US" i="1" dirty="0" smtClean="0"/>
              <a:t> </a:t>
            </a:r>
            <a:r>
              <a:rPr lang="en-US" dirty="0" smtClean="0"/>
              <a:t>held by a </a:t>
            </a:r>
            <a:r>
              <a:rPr lang="en-US" i="1" dirty="0" err="1" smtClean="0"/>
              <a:t>centromere</a:t>
            </a:r>
            <a:endParaRPr lang="en-US" i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- mitotic spindle forms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- nuclear envelope and nucleoli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2. </a:t>
            </a:r>
            <a:r>
              <a:rPr lang="en-US" u="sng" dirty="0" smtClean="0"/>
              <a:t>Metaphase</a:t>
            </a:r>
            <a:r>
              <a:rPr lang="en-US" dirty="0" smtClean="0"/>
              <a:t> – short stage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- chromosomes align at the metaphase plate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3. </a:t>
            </a:r>
            <a:r>
              <a:rPr lang="en-US" u="sng" dirty="0" smtClean="0"/>
              <a:t>Anaphase</a:t>
            </a:r>
            <a:r>
              <a:rPr lang="en-US" dirty="0" smtClean="0"/>
              <a:t> – chromosomes move to opposite ends of the cell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4. </a:t>
            </a:r>
            <a:r>
              <a:rPr lang="en-US" u="sng" dirty="0" err="1" smtClean="0"/>
              <a:t>Telophase</a:t>
            </a:r>
            <a:r>
              <a:rPr lang="en-US" dirty="0" smtClean="0"/>
              <a:t> – prophase in reverse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- chromosomes uncoil and become chromatin again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- spindle disappears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Mitosis is generally the same for all animal cells, it may take anywhere from 5 </a:t>
            </a:r>
            <a:r>
              <a:rPr lang="en-US" dirty="0" err="1" smtClean="0"/>
              <a:t>mins</a:t>
            </a:r>
            <a:r>
              <a:rPr lang="en-US" dirty="0" smtClean="0"/>
              <a:t>. To several hours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u="sng" dirty="0" err="1" smtClean="0"/>
              <a:t>Cytokinesis</a:t>
            </a:r>
            <a:r>
              <a:rPr lang="en-US" dirty="0" smtClean="0"/>
              <a:t> – division of the cytoplasm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- begins during late anaphase and completes during </a:t>
            </a:r>
            <a:r>
              <a:rPr lang="en-US" dirty="0" err="1" smtClean="0"/>
              <a:t>telophase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- cleavage furrow appears over the midline of the spindle, pinches in and separates the cell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- in some cases the cytoplasm is not divided and this leads to the formation of two nuclei – </a:t>
            </a:r>
            <a:r>
              <a:rPr lang="en-US" dirty="0" err="1" smtClean="0"/>
              <a:t>binucleate</a:t>
            </a:r>
            <a:r>
              <a:rPr lang="en-US" dirty="0" smtClean="0"/>
              <a:t> or multinucleate which is common in the liver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Mitosis is responsible for body growth in youth and repairing body </a:t>
            </a:r>
            <a:r>
              <a:rPr lang="en-US" dirty="0" err="1" smtClean="0"/>
              <a:t>tissue.When</a:t>
            </a:r>
            <a:r>
              <a:rPr lang="en-US" dirty="0" smtClean="0"/>
              <a:t> it goes wild this is the basis for tumors and cancers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u="sng" dirty="0" smtClean="0"/>
              <a:t>Protein Synthesis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DNA serves as a blueprint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Gene – DNA segment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Enzymes – biological catalysts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</a:t>
            </a:r>
            <a:r>
              <a:rPr lang="en-US" u="sng" dirty="0" smtClean="0"/>
              <a:t>RNA</a:t>
            </a:r>
            <a:r>
              <a:rPr lang="en-US" dirty="0" smtClean="0"/>
              <a:t> – ribonucleic acid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- three types: </a:t>
            </a:r>
            <a:r>
              <a:rPr lang="en-US" dirty="0" err="1" smtClean="0"/>
              <a:t>tRNA</a:t>
            </a:r>
            <a:r>
              <a:rPr lang="en-US" dirty="0" smtClean="0"/>
              <a:t>  </a:t>
            </a:r>
            <a:r>
              <a:rPr lang="en-US" dirty="0" err="1" smtClean="0"/>
              <a:t>rRNA</a:t>
            </a:r>
            <a:r>
              <a:rPr lang="en-US" dirty="0" smtClean="0"/>
              <a:t>  mRNA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Involves two major phases: </a:t>
            </a:r>
            <a:r>
              <a:rPr lang="en-US" u="sng" dirty="0" smtClean="0"/>
              <a:t>transcription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            </a:t>
            </a:r>
            <a:r>
              <a:rPr lang="en-US" u="sng" dirty="0" smtClean="0"/>
              <a:t>translation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Transcription – transfer of information from DNA’s base sequence into the complementary base sequence of mRNA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- only DNA and mRNA are involved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Translation – nucleic acids ( base sequence) -&gt; proteins ( amino acid sequence)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- occurs in the cytoplasm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- involves </a:t>
            </a:r>
            <a:r>
              <a:rPr lang="en-US" smtClean="0"/>
              <a:t>all three RNA’s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Most cells have the ability to metabolize, digest foods, dispose of wastes, reproduce, grow, move, and respond to a stimulus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US" u="sng" dirty="0" smtClean="0"/>
              <a:t>Membrane Transport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1. </a:t>
            </a:r>
            <a:r>
              <a:rPr lang="en-US" u="sng" dirty="0" smtClean="0"/>
              <a:t>The Fluid Environment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a. </a:t>
            </a:r>
            <a:r>
              <a:rPr lang="en-US" u="sng" dirty="0" smtClean="0"/>
              <a:t>Solution</a:t>
            </a:r>
            <a:r>
              <a:rPr lang="en-US" dirty="0" smtClean="0"/>
              <a:t> – homogeneous mixture of two or more components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None/>
            </a:pPr>
            <a:r>
              <a:rPr lang="en-US" altLang="en-US" smtClean="0"/>
              <a:t>           b. </a:t>
            </a:r>
            <a:r>
              <a:rPr lang="en-US" altLang="en-US" u="sng" smtClean="0"/>
              <a:t>solvent</a:t>
            </a:r>
            <a:r>
              <a:rPr lang="en-US" altLang="en-US" smtClean="0"/>
              <a:t> – the dissolving medium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altLang="en-US" smtClean="0"/>
              <a:t>           c. </a:t>
            </a:r>
            <a:r>
              <a:rPr lang="en-US" altLang="en-US" u="sng" smtClean="0"/>
              <a:t>solute</a:t>
            </a:r>
            <a:r>
              <a:rPr lang="en-US" altLang="en-US" smtClean="0"/>
              <a:t> – substance being dissolved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altLang="en-US" smtClean="0"/>
              <a:t>           d. </a:t>
            </a:r>
            <a:r>
              <a:rPr lang="en-US" altLang="en-US" u="sng" smtClean="0"/>
              <a:t>intracellular fluid </a:t>
            </a:r>
            <a:r>
              <a:rPr lang="en-US" altLang="en-US" smtClean="0"/>
              <a:t>– solution containing small amounts of gases, nutrients and salts dissolved in water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e. </a:t>
            </a:r>
            <a:r>
              <a:rPr lang="en-US" u="sng" dirty="0" smtClean="0"/>
              <a:t>Interstitial Fluid </a:t>
            </a:r>
            <a:r>
              <a:rPr lang="en-US" dirty="0" smtClean="0"/>
              <a:t>– continuously bathes the exterior of our cells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- contains nutrients, hormones, neurotransmitters, salts and waste products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f. </a:t>
            </a:r>
            <a:r>
              <a:rPr lang="en-US" u="sng" dirty="0" smtClean="0"/>
              <a:t>Selectively Permeability </a:t>
            </a:r>
            <a:r>
              <a:rPr lang="en-US" dirty="0" smtClean="0"/>
              <a:t>– barrier allows some substances to pass through it while excluding others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Movement of materials: passive or active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2. </a:t>
            </a:r>
            <a:r>
              <a:rPr lang="en-US" u="sng" dirty="0" smtClean="0"/>
              <a:t>Passive Transport Processes </a:t>
            </a:r>
            <a:r>
              <a:rPr lang="en-US" dirty="0" smtClean="0"/>
              <a:t>– transported across the membrane without any energy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a. </a:t>
            </a:r>
            <a:r>
              <a:rPr lang="en-US" u="sng" dirty="0" smtClean="0"/>
              <a:t>Diffusion</a:t>
            </a:r>
            <a:r>
              <a:rPr lang="en-US" dirty="0" smtClean="0"/>
              <a:t> – molecules scatter, possess kinetic energy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- molecules move down their concentration gradient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- speed is affected by the size of the molecules and temperature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- unassisted diffusion of solutes through the membrane is called simple diffusion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- diffusion of water is called </a:t>
            </a:r>
            <a:r>
              <a:rPr lang="en-US" u="sng" dirty="0" smtClean="0"/>
              <a:t>osmosis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</a:t>
            </a:r>
            <a:r>
              <a:rPr lang="en-US" dirty="0" err="1" smtClean="0"/>
              <a:t>aa</a:t>
            </a:r>
            <a:r>
              <a:rPr lang="en-US" u="sng" dirty="0" smtClean="0"/>
              <a:t>. Hypertonic </a:t>
            </a:r>
            <a:r>
              <a:rPr lang="en-US" dirty="0" smtClean="0"/>
              <a:t>– solutions that cause a cell to shrink; it has greater solute concentration, lower water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                    - it exerts pressure on the cell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</a:t>
            </a:r>
            <a:r>
              <a:rPr lang="en-US" dirty="0" err="1" smtClean="0"/>
              <a:t>bb.</a:t>
            </a:r>
            <a:r>
              <a:rPr lang="en-US" u="sng" dirty="0" err="1" smtClean="0"/>
              <a:t>Hypotonic</a:t>
            </a:r>
            <a:r>
              <a:rPr lang="en-US" u="sng" dirty="0" smtClean="0"/>
              <a:t>-</a:t>
            </a:r>
            <a:r>
              <a:rPr lang="en-US" dirty="0" smtClean="0"/>
              <a:t> causes cell to swell and burst; it has a lower solute concentration, greater water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               - pressure on the solution, drawing water in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cc. </a:t>
            </a:r>
            <a:r>
              <a:rPr lang="en-US" u="sng" dirty="0" smtClean="0"/>
              <a:t>Isotonic </a:t>
            </a:r>
            <a:r>
              <a:rPr lang="en-US" dirty="0" smtClean="0"/>
              <a:t>– concentration of solutes is the same in the solution as in the cell; the movement of water molecules is zero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- </a:t>
            </a:r>
            <a:r>
              <a:rPr lang="en-US" u="sng" dirty="0" smtClean="0"/>
              <a:t>facilitated diffusion </a:t>
            </a:r>
            <a:r>
              <a:rPr lang="en-US" dirty="0" smtClean="0"/>
              <a:t>– provides passage for certain substances that are both lipid-</a:t>
            </a:r>
            <a:r>
              <a:rPr lang="en-US" dirty="0" err="1" smtClean="0"/>
              <a:t>insoluable</a:t>
            </a:r>
            <a:r>
              <a:rPr lang="en-US" dirty="0" smtClean="0"/>
              <a:t> and too large to pass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b. </a:t>
            </a:r>
            <a:r>
              <a:rPr lang="en-US" u="sng" dirty="0" smtClean="0"/>
              <a:t>Filtration </a:t>
            </a:r>
            <a:r>
              <a:rPr lang="en-US" dirty="0" smtClean="0"/>
              <a:t>– water and solutes are focused through a membrane by fluid of hydrostatic pressure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- the gradient is a pressure gradient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- not very selective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- kidneys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3. </a:t>
            </a:r>
            <a:r>
              <a:rPr lang="en-US" u="sng" dirty="0" smtClean="0"/>
              <a:t>Active Transport Processes </a:t>
            </a:r>
            <a:r>
              <a:rPr lang="en-US" dirty="0" smtClean="0"/>
              <a:t>– ATP pumps against gradient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a. </a:t>
            </a:r>
            <a:r>
              <a:rPr lang="en-US" u="sng" dirty="0" smtClean="0"/>
              <a:t>Solute Pumping </a:t>
            </a:r>
            <a:r>
              <a:rPr lang="en-US" dirty="0" smtClean="0"/>
              <a:t>– require protein carriers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- </a:t>
            </a:r>
            <a:r>
              <a:rPr lang="en-US" dirty="0" err="1" smtClean="0"/>
              <a:t>a.a</a:t>
            </a:r>
            <a:r>
              <a:rPr lang="en-US" dirty="0" smtClean="0"/>
              <a:t>., some sugars, and most ions are transported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- sodium-potassium pump – this is necessary for transmission of impulses by nerve cells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- estimate of 200-300 sodium pumps per cell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- each time 3 Na+ ions go out, 2 K= ions go in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- the chemical composition of cytoplasm is not identical to the outside of the cell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                                  - Ex: Na+ outside is 10x greater than in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                                           K+ inside is 35x greater than out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                                   - particles ( ions) transported by protein pumps ( forms a channel in the plasma membrane ) allows ions to be squeezed thru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914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Arial</vt:lpstr>
      <vt:lpstr>Office Theme</vt:lpstr>
      <vt:lpstr>Cell Physiology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Physiology</dc:title>
  <dc:creator>Linda Muracco</dc:creator>
  <cp:lastModifiedBy>Linda Muracco</cp:lastModifiedBy>
  <cp:revision>33</cp:revision>
  <dcterms:created xsi:type="dcterms:W3CDTF">2009-09-04T13:04:45Z</dcterms:created>
  <dcterms:modified xsi:type="dcterms:W3CDTF">2018-11-28T13:30:06Z</dcterms:modified>
</cp:coreProperties>
</file>